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webm" ContentType="video/webm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740" r:id="rId4"/>
    <p:sldMasterId id="2147483799" r:id="rId5"/>
  </p:sldMasterIdLst>
  <p:notesMasterIdLst>
    <p:notesMasterId r:id="rId30"/>
  </p:notesMasterIdLst>
  <p:sldIdLst>
    <p:sldId id="285" r:id="rId6"/>
    <p:sldId id="376" r:id="rId7"/>
    <p:sldId id="258" r:id="rId8"/>
    <p:sldId id="401" r:id="rId9"/>
    <p:sldId id="257" r:id="rId10"/>
    <p:sldId id="394" r:id="rId11"/>
    <p:sldId id="415" r:id="rId12"/>
    <p:sldId id="418" r:id="rId13"/>
    <p:sldId id="379" r:id="rId14"/>
    <p:sldId id="405" r:id="rId15"/>
    <p:sldId id="419" r:id="rId16"/>
    <p:sldId id="402" r:id="rId17"/>
    <p:sldId id="344" r:id="rId18"/>
    <p:sldId id="406" r:id="rId19"/>
    <p:sldId id="408" r:id="rId20"/>
    <p:sldId id="389" r:id="rId21"/>
    <p:sldId id="409" r:id="rId22"/>
    <p:sldId id="404" r:id="rId23"/>
    <p:sldId id="396" r:id="rId24"/>
    <p:sldId id="361" r:id="rId25"/>
    <p:sldId id="411" r:id="rId26"/>
    <p:sldId id="412" r:id="rId27"/>
    <p:sldId id="335" r:id="rId28"/>
    <p:sldId id="390" r:id="rId29"/>
  </p:sldIdLst>
  <p:sldSz cx="9144000" cy="5143500" type="screen16x9"/>
  <p:notesSz cx="6858000" cy="9144000"/>
  <p:embeddedFontLst>
    <p:embeddedFont>
      <p:font typeface="Archivo" pitchFamily="2" charset="77"/>
      <p:regular r:id="rId31"/>
      <p:bold r:id="rId32"/>
      <p:italic r:id="rId33"/>
      <p:boldItalic r:id="rId34"/>
    </p:embeddedFont>
    <p:embeddedFont>
      <p:font typeface="Archivo Medium" pitchFamily="2" charset="77"/>
      <p:regular r:id="rId35"/>
      <p:bold r:id="rId36"/>
      <p:italic r:id="rId37"/>
      <p:boldItalic r:id="rId38"/>
    </p:embeddedFont>
    <p:embeddedFont>
      <p:font typeface="Archivo SemiBold" pitchFamily="2" charset="77"/>
      <p:regular r:id="rId39"/>
      <p:bold r:id="rId40"/>
      <p:italic r:id="rId41"/>
      <p:boldItalic r:id="rId42"/>
    </p:embeddedFont>
    <p:embeddedFont>
      <p:font typeface="Helvetica Neue" panose="02000503000000020004" pitchFamily="2" charset="0"/>
      <p:regular r:id="rId43"/>
      <p:bold r:id="rId44"/>
      <p:italic r:id="rId45"/>
      <p:boldItalic r:id="rId46"/>
    </p:embeddedFont>
    <p:embeddedFont>
      <p:font typeface="Montserrat" pitchFamily="2" charset="77"/>
      <p:regular r:id="rId47"/>
      <p:bold r:id="rId48"/>
      <p:italic r:id="rId49"/>
      <p:boldItalic r:id="rId50"/>
    </p:embeddedFont>
    <p:embeddedFont>
      <p:font typeface="Montserrat Medium" panose="00000600000000000000" pitchFamily="2" charset="77"/>
      <p:regular r:id="rId51"/>
      <p:bold r:id="rId52"/>
      <p:italic r:id="rId53"/>
      <p:boldItalic r:id="rId54"/>
    </p:embeddedFont>
    <p:embeddedFont>
      <p:font typeface="Prompt SemiBold" panose="00000700000000000000" pitchFamily="2" charset="-34"/>
      <p:regular r:id="rId55"/>
      <p:bold r:id="rId56"/>
      <p:italic r:id="rId57"/>
      <p:boldItalic r:id="rId58"/>
    </p:embeddedFont>
    <p:embeddedFont>
      <p:font typeface="Segoe UI" panose="020B0502040204020203" pitchFamily="34" charset="0"/>
      <p:regular r:id="rId59"/>
      <p:bold r:id="rId60"/>
      <p:italic r:id="rId61"/>
      <p:boldItalic r:id="rId6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Default Section" id="{D35D142A-855E-6148-B74B-A59FB54C32EC}">
          <p14:sldIdLst>
            <p14:sldId id="285"/>
            <p14:sldId id="376"/>
            <p14:sldId id="258"/>
            <p14:sldId id="401"/>
            <p14:sldId id="257"/>
            <p14:sldId id="394"/>
            <p14:sldId id="415"/>
            <p14:sldId id="418"/>
            <p14:sldId id="379"/>
            <p14:sldId id="405"/>
            <p14:sldId id="419"/>
            <p14:sldId id="402"/>
            <p14:sldId id="344"/>
            <p14:sldId id="406"/>
            <p14:sldId id="408"/>
            <p14:sldId id="389"/>
            <p14:sldId id="409"/>
            <p14:sldId id="404"/>
            <p14:sldId id="396"/>
            <p14:sldId id="361"/>
            <p14:sldId id="411"/>
            <p14:sldId id="412"/>
            <p14:sldId id="335"/>
            <p14:sldId id="39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uciano Muratore" initials="" lastIdx="5" clrIdx="0"/>
  <p:cmAuthor id="1" name="anna longobucco" initials="" lastIdx="11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C3EB1"/>
    <a:srgbClr val="72247F"/>
    <a:srgbClr val="1443A0"/>
    <a:srgbClr val="E3407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222C8724-E7C7-4FFC-A700-14CDD5D57DEB}">
  <a:tblStyle styleId="{222C8724-E7C7-4FFC-A700-14CDD5D57DE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057"/>
    <p:restoredTop sz="81933" autoAdjust="0"/>
  </p:normalViewPr>
  <p:slideViewPr>
    <p:cSldViewPr snapToGrid="0">
      <p:cViewPr varScale="1">
        <p:scale>
          <a:sx n="122" d="100"/>
          <a:sy n="122" d="100"/>
        </p:scale>
        <p:origin x="192" y="384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183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34" Type="http://schemas.openxmlformats.org/officeDocument/2006/relationships/font" Target="fonts/font4.fntdata"/><Relationship Id="rId42" Type="http://schemas.openxmlformats.org/officeDocument/2006/relationships/font" Target="fonts/font12.fntdata"/><Relationship Id="rId47" Type="http://schemas.openxmlformats.org/officeDocument/2006/relationships/font" Target="fonts/font17.fntdata"/><Relationship Id="rId50" Type="http://schemas.openxmlformats.org/officeDocument/2006/relationships/font" Target="fonts/font20.fntdata"/><Relationship Id="rId55" Type="http://schemas.openxmlformats.org/officeDocument/2006/relationships/font" Target="fonts/font25.fntdata"/><Relationship Id="rId63" Type="http://schemas.openxmlformats.org/officeDocument/2006/relationships/commentAuthors" Target="commentAuthor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font" Target="fonts/font2.fntdata"/><Relationship Id="rId37" Type="http://schemas.openxmlformats.org/officeDocument/2006/relationships/font" Target="fonts/font7.fntdata"/><Relationship Id="rId40" Type="http://schemas.openxmlformats.org/officeDocument/2006/relationships/font" Target="fonts/font10.fntdata"/><Relationship Id="rId45" Type="http://schemas.openxmlformats.org/officeDocument/2006/relationships/font" Target="fonts/font15.fntdata"/><Relationship Id="rId53" Type="http://schemas.openxmlformats.org/officeDocument/2006/relationships/font" Target="fonts/font23.fntdata"/><Relationship Id="rId58" Type="http://schemas.openxmlformats.org/officeDocument/2006/relationships/font" Target="fonts/font28.fntdata"/><Relationship Id="rId66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font" Target="fonts/font31.fntdata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notesMaster" Target="notesMasters/notesMaster1.xml"/><Relationship Id="rId35" Type="http://schemas.openxmlformats.org/officeDocument/2006/relationships/font" Target="fonts/font5.fntdata"/><Relationship Id="rId43" Type="http://schemas.openxmlformats.org/officeDocument/2006/relationships/font" Target="fonts/font13.fntdata"/><Relationship Id="rId48" Type="http://schemas.openxmlformats.org/officeDocument/2006/relationships/font" Target="fonts/font18.fntdata"/><Relationship Id="rId56" Type="http://schemas.openxmlformats.org/officeDocument/2006/relationships/font" Target="fonts/font26.fntdata"/><Relationship Id="rId64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font" Target="fonts/font21.fntdata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font" Target="fonts/font3.fntdata"/><Relationship Id="rId38" Type="http://schemas.openxmlformats.org/officeDocument/2006/relationships/font" Target="fonts/font8.fntdata"/><Relationship Id="rId46" Type="http://schemas.openxmlformats.org/officeDocument/2006/relationships/font" Target="fonts/font16.fntdata"/><Relationship Id="rId59" Type="http://schemas.openxmlformats.org/officeDocument/2006/relationships/font" Target="fonts/font29.fntdata"/><Relationship Id="rId67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font" Target="fonts/font11.fntdata"/><Relationship Id="rId54" Type="http://schemas.openxmlformats.org/officeDocument/2006/relationships/font" Target="fonts/font24.fntdata"/><Relationship Id="rId62" Type="http://schemas.openxmlformats.org/officeDocument/2006/relationships/font" Target="fonts/font32.fntdata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font" Target="fonts/font6.fntdata"/><Relationship Id="rId49" Type="http://schemas.openxmlformats.org/officeDocument/2006/relationships/font" Target="fonts/font19.fntdata"/><Relationship Id="rId57" Type="http://schemas.openxmlformats.org/officeDocument/2006/relationships/font" Target="fonts/font27.fntdata"/><Relationship Id="rId10" Type="http://schemas.openxmlformats.org/officeDocument/2006/relationships/slide" Target="slides/slide5.xml"/><Relationship Id="rId31" Type="http://schemas.openxmlformats.org/officeDocument/2006/relationships/font" Target="fonts/font1.fntdata"/><Relationship Id="rId44" Type="http://schemas.openxmlformats.org/officeDocument/2006/relationships/font" Target="fonts/font14.fntdata"/><Relationship Id="rId52" Type="http://schemas.openxmlformats.org/officeDocument/2006/relationships/font" Target="fonts/font22.fntdata"/><Relationship Id="rId60" Type="http://schemas.openxmlformats.org/officeDocument/2006/relationships/font" Target="fonts/font30.fntdata"/><Relationship Id="rId65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font" Target="fonts/font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ADDA49BD-9721-BD28-352B-98ED4D5F8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61f4e7e52_0_586:notes">
            <a:extLst>
              <a:ext uri="{FF2B5EF4-FFF2-40B4-BE49-F238E27FC236}">
                <a16:creationId xmlns:a16="http://schemas.microsoft.com/office/drawing/2014/main" id="{D0C2226C-C542-9E93-62D1-1D32553E6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61f4e7e52_0_586:notes">
            <a:extLst>
              <a:ext uri="{FF2B5EF4-FFF2-40B4-BE49-F238E27FC236}">
                <a16:creationId xmlns:a16="http://schemas.microsoft.com/office/drawing/2014/main" id="{1DA91877-FB11-073E-31AB-9EF563DFA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172111475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B97AD0-4159-C75C-56A3-194EB59729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B7589-DF0D-D12B-DC92-CE02ECF574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A35668-4119-A341-25C2-EC9BC7FA9E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AR" dirty="0"/>
              <a:t>La esencia es: Usamos LLM aumentados (con Retrival, Tools, Memory) para gestionar flujos de trabajo.</a:t>
            </a:r>
          </a:p>
          <a:p>
            <a:pPr marL="158750" indent="0">
              <a:buNone/>
            </a:pPr>
            <a:r>
              <a:rPr lang="en-AR" dirty="0"/>
              <a:t>Se puede distinguir para ser exactos entre Workflows y Agents pero no es relevante</a:t>
            </a:r>
          </a:p>
          <a:p>
            <a:pPr marL="158750" indent="0">
              <a:buNone/>
            </a:pPr>
            <a:endParaRPr lang="en-AR" dirty="0"/>
          </a:p>
          <a:p>
            <a:pPr marL="158750" indent="0">
              <a:buNone/>
            </a:pPr>
            <a:endParaRPr lang="en-AR" dirty="0"/>
          </a:p>
          <a:p>
            <a:pPr marL="158750" indent="0">
              <a:buNone/>
            </a:pPr>
            <a:r>
              <a:rPr lang="en-US" dirty="0"/>
              <a:t>El </a:t>
            </a:r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comienza</a:t>
            </a:r>
            <a:r>
              <a:rPr lang="en-US" dirty="0"/>
              <a:t> con la </a:t>
            </a:r>
            <a:r>
              <a:rPr lang="en-US" b="1" dirty="0"/>
              <a:t>entrada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es </a:t>
            </a:r>
            <a:r>
              <a:rPr lang="en-US" dirty="0" err="1"/>
              <a:t>procesada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LLM. 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interactuar</a:t>
            </a:r>
            <a:r>
              <a:rPr lang="en-US" dirty="0"/>
              <a:t> con:</a:t>
            </a:r>
          </a:p>
          <a:p>
            <a:endParaRPr lang="en-US" b="1" dirty="0"/>
          </a:p>
          <a:p>
            <a:r>
              <a:rPr lang="en-US" b="1" dirty="0"/>
              <a:t>Memoria: </a:t>
            </a:r>
            <a:r>
              <a:rPr lang="en-US" dirty="0"/>
              <a:t>para </a:t>
            </a:r>
            <a:r>
              <a:rPr lang="en-US" dirty="0" err="1"/>
              <a:t>recordar</a:t>
            </a:r>
            <a:r>
              <a:rPr lang="en-US" dirty="0"/>
              <a:t> o </a:t>
            </a:r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contexto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r>
              <a:rPr lang="en-US" dirty="0"/>
              <a:t>).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Tools </a:t>
            </a:r>
            <a:r>
              <a:rPr lang="en-US" dirty="0"/>
              <a:t>(para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o </a:t>
            </a:r>
            <a:r>
              <a:rPr lang="en-US" dirty="0" err="1"/>
              <a:t>cálculos</a:t>
            </a:r>
            <a:r>
              <a:rPr lang="en-US" dirty="0"/>
              <a:t>): APIs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Sistemas de </a:t>
            </a:r>
            <a:r>
              <a:rPr lang="en-US" b="1" dirty="0" err="1"/>
              <a:t>recuperación</a:t>
            </a:r>
            <a:r>
              <a:rPr lang="en-US" b="1" dirty="0"/>
              <a:t>, query para </a:t>
            </a:r>
            <a:r>
              <a:rPr lang="en-US" b="1" dirty="0" err="1"/>
              <a:t>buscar</a:t>
            </a:r>
            <a:r>
              <a:rPr lang="en-US" b="1" dirty="0"/>
              <a:t> </a:t>
            </a:r>
            <a:r>
              <a:rPr lang="en-US" b="1" dirty="0" err="1"/>
              <a:t>informacion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 err="1"/>
              <a:t>Instrucciones</a:t>
            </a:r>
            <a:endParaRPr lang="en-US" b="1" dirty="0"/>
          </a:p>
          <a:p>
            <a:r>
              <a:rPr lang="en-US" b="1" dirty="0"/>
              <a:t>Sistemas de </a:t>
            </a:r>
            <a:r>
              <a:rPr lang="en-US" b="1" dirty="0" err="1"/>
              <a:t>recuperación</a:t>
            </a:r>
            <a:r>
              <a:rPr lang="en-US" b="1" dirty="0"/>
              <a:t>, query para </a:t>
            </a:r>
            <a:r>
              <a:rPr lang="en-US" b="1" dirty="0" err="1"/>
              <a:t>buscar</a:t>
            </a:r>
            <a:r>
              <a:rPr lang="en-US" b="1" dirty="0"/>
              <a:t> </a:t>
            </a:r>
            <a:r>
              <a:rPr lang="en-US" b="1" dirty="0" err="1"/>
              <a:t>informacion</a:t>
            </a:r>
            <a:br>
              <a:rPr lang="en-US" dirty="0"/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Minimizar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tools, usar Json 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mantener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respuestas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Tidy.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Los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modelos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instrucciones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configuran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dos pasos: se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crean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y se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la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performance baseline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con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chico possible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menoscosto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menos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latencia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32232127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89FB9B-0126-519F-2DE2-C023C2B407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B72DE4A-343E-C84C-D161-B34B20765B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B7FC0A-1787-923F-A974-0515497F8F1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9511406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_tradnl" dirty="0"/>
              <a:t>La AI Generativa es muy buena para interpretar y participar de conversaciones humanas</a:t>
            </a:r>
          </a:p>
        </p:txBody>
      </p:sp>
    </p:spTree>
    <p:extLst>
      <p:ext uri="{BB962C8B-B14F-4D97-AF65-F5344CB8AC3E}">
        <p14:creationId xmlns:p14="http://schemas.microsoft.com/office/powerpoint/2010/main" val="329604582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79467469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A69762-C6AA-F4B0-5C8E-6D5828812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7D0BE-7A97-3F90-3C0A-1D0B09EEC1F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1ABBF7-5A5A-DCE4-3F2C-B240FE5429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291546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6E41459C-94F7-4168-9AE7-3EF0D42E28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61f4e7e52_0_586:notes">
            <a:extLst>
              <a:ext uri="{FF2B5EF4-FFF2-40B4-BE49-F238E27FC236}">
                <a16:creationId xmlns:a16="http://schemas.microsoft.com/office/drawing/2014/main" id="{F0383B4F-40A6-F95D-6E12-80590A12FA9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61f4e7e52_0_586:notes">
            <a:extLst>
              <a:ext uri="{FF2B5EF4-FFF2-40B4-BE49-F238E27FC236}">
                <a16:creationId xmlns:a16="http://schemas.microsoft.com/office/drawing/2014/main" id="{2D4FE38F-2B37-1060-307D-1E6EFEA1FF3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>
              <a:buNone/>
            </a:pPr>
            <a:r>
              <a:rPr lang="es-ES" dirty="0"/>
              <a:t>PATIENT</a:t>
            </a:r>
          </a:p>
          <a:p>
            <a:pPr marL="0" indent="0">
              <a:buNone/>
            </a:pPr>
            <a:r>
              <a:rPr lang="es-ES" dirty="0"/>
              <a:t>BUSY</a:t>
            </a:r>
          </a:p>
          <a:p>
            <a:pPr marL="0" indent="0">
              <a:buNone/>
            </a:pPr>
            <a:r>
              <a:rPr lang="es-ES" dirty="0"/>
              <a:t>CLEANING</a:t>
            </a:r>
          </a:p>
          <a:p>
            <a:pPr marL="0" indent="0">
              <a:buNone/>
            </a:pPr>
            <a:r>
              <a:rPr lang="es-ES" dirty="0"/>
              <a:t>EMPTY</a:t>
            </a:r>
          </a:p>
          <a:p>
            <a:pPr marL="0" indent="0">
              <a:buNone/>
            </a:pPr>
            <a:endParaRPr lang="es-ES" dirty="0"/>
          </a:p>
          <a:p>
            <a:pPr marL="0" indent="0">
              <a:buNone/>
            </a:pPr>
            <a:r>
              <a:rPr lang="es-ES" dirty="0"/>
              <a:t>Experiencias que sorprendan por su simplicidad</a:t>
            </a:r>
          </a:p>
          <a:p>
            <a:pPr marL="0" indent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0744835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_tradnl" dirty="0"/>
          </a:p>
        </p:txBody>
      </p:sp>
    </p:spTree>
    <p:extLst>
      <p:ext uri="{BB962C8B-B14F-4D97-AF65-F5344CB8AC3E}">
        <p14:creationId xmlns:p14="http://schemas.microsoft.com/office/powerpoint/2010/main" val="10565655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5AC0C619-DD6A-9538-4826-2C803EDD59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6191403E-A28C-8EB9-EB5E-F8CEA4EB35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D9AF21A8-A00B-CC5F-0452-6A04D459E22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indent="0" algn="l">
              <a:spcAft>
                <a:spcPts val="1600"/>
              </a:spcAft>
              <a:buNone/>
            </a:pPr>
            <a:r>
              <a:rPr lang="es-MX" sz="1100" b="1" dirty="0"/>
              <a:t>Ahora, es innegable que ya está lista para ayudarnos. Dónde y como? Bueno mi objetivos es compartirles un cambio radical en el paradigma de la forma en que se ejercen las tareas asistenciales.</a:t>
            </a:r>
          </a:p>
          <a:p>
            <a:pPr marL="0" indent="0" algn="l">
              <a:spcAft>
                <a:spcPts val="1600"/>
              </a:spcAft>
              <a:buNone/>
            </a:pPr>
            <a:r>
              <a:rPr lang="es-MX" sz="1100" b="1" dirty="0"/>
              <a:t>Con cuál de estos dos sujetos identifican a un profesional de la salud antes de realizar una tarea asistencial y cual creen que está a minutos de correr 100 </a:t>
            </a:r>
            <a:r>
              <a:rPr lang="es-MX" sz="1100" b="1" dirty="0" err="1"/>
              <a:t>metos</a:t>
            </a:r>
            <a:r>
              <a:rPr lang="es-MX" sz="1100" b="1" dirty="0"/>
              <a:t>? O sea, uno va a operar un corazón y otro va a correr una cuadra. No voy a minimizar el impacto socio cultural del deporte en la humanidad, pero lo que está claro es la oportunidad que tenemos de llevar la tarea asistencial al alto rendimiento</a:t>
            </a:r>
          </a:p>
          <a:p>
            <a:pPr marL="0" indent="0" algn="ctr">
              <a:spcAft>
                <a:spcPts val="1600"/>
              </a:spcAft>
              <a:buNone/>
            </a:pPr>
            <a:endParaRPr lang="es-MX" sz="1100" b="1" dirty="0"/>
          </a:p>
          <a:p>
            <a:pPr marL="0" indent="0" algn="ctr">
              <a:spcAft>
                <a:spcPts val="1600"/>
              </a:spcAft>
              <a:buNone/>
            </a:pPr>
            <a:r>
              <a:rPr lang="es-MX" sz="1100" b="1" dirty="0"/>
              <a:t>Como llega un equipo de alto rendimiento a la competencia?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Se aíslan desde la noche anterior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Llegan con anticipación, en silencio.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Tienen un equipo que le quita responsabilidades, ya revisó el lugar, los materiales, la temperatura del ambiente.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Hay un calendario ajustado al segundo, sin desvíos. 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Todos los actores están perfectamente coordinados.</a:t>
            </a:r>
          </a:p>
          <a:p>
            <a:pPr marL="380990" indent="-380990">
              <a:spcAft>
                <a:spcPts val="1600"/>
              </a:spcAft>
            </a:pPr>
            <a:r>
              <a:rPr lang="es-MX" sz="1100" dirty="0"/>
              <a:t>Su único foco es la performance.</a:t>
            </a:r>
            <a:br>
              <a:rPr lang="es-MX" sz="1100" dirty="0"/>
            </a:br>
            <a:endParaRPr lang="es-MX" sz="1100" dirty="0"/>
          </a:p>
          <a:p>
            <a:pPr marL="0" indent="0">
              <a:spcAft>
                <a:spcPts val="1600"/>
              </a:spcAft>
              <a:buNone/>
            </a:pPr>
            <a:r>
              <a:rPr lang="es-MX" sz="1100" b="1" i="1" dirty="0"/>
              <a:t>EN LA ALTA COMPETENCIA SE TRABAJA EN UN CONTEXTO DE PRECISIÓN Y PREVISIBILIDAD</a:t>
            </a:r>
            <a:endParaRPr lang="es-MX" sz="1100" dirty="0"/>
          </a:p>
          <a:p>
            <a:pPr marL="0" indent="0" algn="ctr">
              <a:spcAft>
                <a:spcPts val="1600"/>
              </a:spcAft>
              <a:buNone/>
            </a:pPr>
            <a:br>
              <a:rPr lang="es-MX" sz="1100" b="1" dirty="0">
                <a:solidFill>
                  <a:schemeClr val="lt1"/>
                </a:solidFill>
              </a:rPr>
            </a:br>
            <a:br>
              <a:rPr lang="es-MX" sz="1100" b="1" dirty="0">
                <a:solidFill>
                  <a:schemeClr val="lt1"/>
                </a:solidFill>
              </a:rPr>
            </a:br>
            <a:endParaRPr lang="es-MX" sz="1100" b="1" dirty="0">
              <a:solidFill>
                <a:schemeClr val="lt1"/>
              </a:solidFill>
            </a:endParaRPr>
          </a:p>
          <a:p>
            <a:pPr marL="0" indent="0" algn="ctr">
              <a:spcAft>
                <a:spcPts val="1600"/>
              </a:spcAft>
              <a:buNone/>
            </a:pPr>
            <a:r>
              <a:rPr lang="es-MX" sz="1100" b="1" dirty="0">
                <a:solidFill>
                  <a:schemeClr val="lt1"/>
                </a:solidFill>
              </a:rPr>
              <a:t>Como llega al quirófano equipo quirúrgico?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Incertidumbres, interactúa con el quirófano como si fuera una caja negra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Confirmaciones de espacios hasta último momento 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Falta de información sobre el flujo del paciente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Llega a un quirófano donde el cirujano anterior sigue operando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Tiene que ir al estar médico a esperar y desenfocarse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El quirófano no está listo a pesar de ser un procedimiento que realiza a diario y tiene que interceder para hacer correcciones,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Se somete a falta de equipos, insumos, atrasos, cancelaciones</a:t>
            </a:r>
          </a:p>
          <a:p>
            <a:pPr marL="380990" indent="-380990">
              <a:spcAft>
                <a:spcPts val="1600"/>
              </a:spcAft>
            </a:pPr>
            <a:r>
              <a:rPr lang="es-MX" dirty="0">
                <a:solidFill>
                  <a:schemeClr val="lt1"/>
                </a:solidFill>
              </a:rPr>
              <a:t>Pierde tiempo haciendo tareas que nada tienen que ver con operar.</a:t>
            </a:r>
            <a:br>
              <a:rPr lang="es-MX" dirty="0">
                <a:solidFill>
                  <a:schemeClr val="lt1"/>
                </a:solidFill>
              </a:rPr>
            </a:br>
            <a:endParaRPr lang="es-MX" dirty="0">
              <a:solidFill>
                <a:schemeClr val="lt1"/>
              </a:solidFill>
            </a:endParaRPr>
          </a:p>
          <a:p>
            <a:pPr marL="0" indent="0">
              <a:spcAft>
                <a:spcPts val="1600"/>
              </a:spcAft>
              <a:buNone/>
            </a:pPr>
            <a:r>
              <a:rPr lang="es-MX" b="1" i="1" dirty="0">
                <a:solidFill>
                  <a:schemeClr val="lt1"/>
                </a:solidFill>
              </a:rPr>
              <a:t>EL EQUIPO QUIRÚRGICO NO DEBERÍA CORRER DETRÁS DEL PROCESO, EL PROCESO DEBERÍA CORRER ORDENADAMENTE PARA ELLOS</a:t>
            </a:r>
            <a:endParaRPr lang="es-MX" dirty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503564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5C83CA26-0828-C721-821B-934A7264EF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41707268a_2_31:notes">
            <a:extLst>
              <a:ext uri="{FF2B5EF4-FFF2-40B4-BE49-F238E27FC236}">
                <a16:creationId xmlns:a16="http://schemas.microsoft.com/office/drawing/2014/main" id="{DCF75325-B57D-F393-F526-9D583CDE31D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41707268a_2_31:notes">
            <a:extLst>
              <a:ext uri="{FF2B5EF4-FFF2-40B4-BE49-F238E27FC236}">
                <a16:creationId xmlns:a16="http://schemas.microsoft.com/office/drawing/2014/main" id="{79332270-8EF5-87B3-5071-34B1CE2D0C9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Sos </a:t>
            </a:r>
            <a:r>
              <a:rPr lang="en-US" dirty="0" err="1"/>
              <a:t>una</a:t>
            </a:r>
            <a:r>
              <a:rPr lang="en-US" dirty="0"/>
              <a:t> manager de </a:t>
            </a:r>
            <a:r>
              <a:rPr lang="en-US" dirty="0" err="1"/>
              <a:t>agentes</a:t>
            </a:r>
            <a:r>
              <a:rPr lang="en-US" dirty="0"/>
              <a:t>.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Eat</a:t>
            </a:r>
            <a:r>
              <a:rPr lang="es-ES_tradnl" sz="11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your</a:t>
            </a:r>
            <a:r>
              <a:rPr lang="es-ES_tradnl" sz="11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own</a:t>
            </a:r>
            <a:r>
              <a:rPr lang="es-ES_tradnl" sz="11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dog’s</a:t>
            </a:r>
            <a:r>
              <a:rPr lang="es-ES_tradnl" sz="11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s-ES_tradnl" sz="1100" i="1" dirty="0" err="1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food</a:t>
            </a:r>
            <a:endParaRPr lang="es-ES_tradnl" sz="1100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9588497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FB835FF2-8A5B-7707-9376-112320FF5A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41707268a_2_31:notes">
            <a:extLst>
              <a:ext uri="{FF2B5EF4-FFF2-40B4-BE49-F238E27FC236}">
                <a16:creationId xmlns:a16="http://schemas.microsoft.com/office/drawing/2014/main" id="{9684E362-4F4F-3C72-6625-02DFA52F724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41707268a_2_31:notes">
            <a:extLst>
              <a:ext uri="{FF2B5EF4-FFF2-40B4-BE49-F238E27FC236}">
                <a16:creationId xmlns:a16="http://schemas.microsoft.com/office/drawing/2014/main" id="{2889461F-3AF6-CAF8-FD7E-F97AD9F7E8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150 </a:t>
            </a:r>
            <a:r>
              <a:rPr lang="en-US" dirty="0" err="1"/>
              <a:t>conversaciones</a:t>
            </a:r>
            <a:r>
              <a:rPr lang="en-US" dirty="0"/>
              <a:t> </a:t>
            </a:r>
            <a:r>
              <a:rPr lang="en-US" dirty="0" err="1"/>
              <a:t>analizadas</a:t>
            </a:r>
            <a:r>
              <a:rPr lang="en-US" dirty="0"/>
              <a:t>. </a:t>
            </a:r>
            <a:r>
              <a:rPr lang="en-US" dirty="0" err="1"/>
              <a:t>Mostrar</a:t>
            </a:r>
            <a:r>
              <a:rPr lang="en-US" dirty="0"/>
              <a:t> Workflow.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También code reviews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29671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571D4-CA73-58B7-8A1E-FDEF223BE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E1E2B7-7B54-70CB-65FB-79D40F3852B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0555551-33C3-10F5-12DB-783700EC652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s-ES_tradnl" dirty="0"/>
              <a:t>Se logro productividad, pero a costa de trabajo repetitivo y monótono. Luego se automatizo y dio lugar a la economía del conocimiento.</a:t>
            </a:r>
          </a:p>
        </p:txBody>
      </p:sp>
    </p:spTree>
    <p:extLst>
      <p:ext uri="{BB962C8B-B14F-4D97-AF65-F5344CB8AC3E}">
        <p14:creationId xmlns:p14="http://schemas.microsoft.com/office/powerpoint/2010/main" val="382761303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4">
          <a:extLst>
            <a:ext uri="{FF2B5EF4-FFF2-40B4-BE49-F238E27FC236}">
              <a16:creationId xmlns:a16="http://schemas.microsoft.com/office/drawing/2014/main" id="{611028CC-C6F4-4F68-3D14-0CF93EBA1A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3141707268a_2_31:notes">
            <a:extLst>
              <a:ext uri="{FF2B5EF4-FFF2-40B4-BE49-F238E27FC236}">
                <a16:creationId xmlns:a16="http://schemas.microsoft.com/office/drawing/2014/main" id="{026989AB-8458-8129-DF52-7AA4C2728C1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6" name="Google Shape;276;g3141707268a_2_31:notes">
            <a:extLst>
              <a:ext uri="{FF2B5EF4-FFF2-40B4-BE49-F238E27FC236}">
                <a16:creationId xmlns:a16="http://schemas.microsoft.com/office/drawing/2014/main" id="{37091F1A-5412-E7F9-39A4-631FDC0B7C42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150 </a:t>
            </a:r>
            <a:r>
              <a:rPr lang="en-US" dirty="0" err="1"/>
              <a:t>conversaciones</a:t>
            </a:r>
            <a:r>
              <a:rPr lang="en-US" dirty="0"/>
              <a:t> </a:t>
            </a:r>
            <a:r>
              <a:rPr lang="en-US" dirty="0" err="1"/>
              <a:t>analizadas</a:t>
            </a:r>
            <a:r>
              <a:rPr lang="en-US" dirty="0"/>
              <a:t>. </a:t>
            </a:r>
            <a:r>
              <a:rPr lang="en-US" dirty="0" err="1"/>
              <a:t>Mostrar</a:t>
            </a:r>
            <a:r>
              <a:rPr lang="en-US" dirty="0"/>
              <a:t> Workflow.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dirty="0"/>
              <a:t>También code reviews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61313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7F447C5A-AF25-824C-C04D-201C225A5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61f4e7e52_0_586:notes">
            <a:extLst>
              <a:ext uri="{FF2B5EF4-FFF2-40B4-BE49-F238E27FC236}">
                <a16:creationId xmlns:a16="http://schemas.microsoft.com/office/drawing/2014/main" id="{2CB5F62E-82E1-1DCE-BD6A-349EECDBCAE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61f4e7e52_0_586:notes">
            <a:extLst>
              <a:ext uri="{FF2B5EF4-FFF2-40B4-BE49-F238E27FC236}">
                <a16:creationId xmlns:a16="http://schemas.microsoft.com/office/drawing/2014/main" id="{F7937C52-1EC7-BB37-D1C8-40C8B054FF4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En Resumen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MX" sz="1100" b="1" dirty="0">
              <a:solidFill>
                <a:schemeClr val="tx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1100" b="1" dirty="0">
                <a:solidFill>
                  <a:schemeClr val="tx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AI brilla cuando no se ve</a:t>
            </a:r>
          </a:p>
        </p:txBody>
      </p:sp>
    </p:spTree>
    <p:extLst>
      <p:ext uri="{BB962C8B-B14F-4D97-AF65-F5344CB8AC3E}">
        <p14:creationId xmlns:p14="http://schemas.microsoft.com/office/powerpoint/2010/main" val="33447202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4">
          <a:extLst>
            <a:ext uri="{FF2B5EF4-FFF2-40B4-BE49-F238E27FC236}">
              <a16:creationId xmlns:a16="http://schemas.microsoft.com/office/drawing/2014/main" id="{9A0DD30A-4FD6-650E-E17B-7F6896266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Google Shape;595;g2d61f4e7e52_0_885:notes">
            <a:extLst>
              <a:ext uri="{FF2B5EF4-FFF2-40B4-BE49-F238E27FC236}">
                <a16:creationId xmlns:a16="http://schemas.microsoft.com/office/drawing/2014/main" id="{53B23276-8E9C-DE98-8D08-F9A00FFA523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6" name="Google Shape;596;g2d61f4e7e52_0_885:notes">
            <a:extLst>
              <a:ext uri="{FF2B5EF4-FFF2-40B4-BE49-F238E27FC236}">
                <a16:creationId xmlns:a16="http://schemas.microsoft.com/office/drawing/2014/main" id="{7DEDA260-6931-D972-0A95-73F231B661CD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249320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">
          <a:extLst>
            <a:ext uri="{FF2B5EF4-FFF2-40B4-BE49-F238E27FC236}">
              <a16:creationId xmlns:a16="http://schemas.microsoft.com/office/drawing/2014/main" id="{3B96C6B4-28E8-CDB5-9698-E8EC7CDEB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:notes">
            <a:extLst>
              <a:ext uri="{FF2B5EF4-FFF2-40B4-BE49-F238E27FC236}">
                <a16:creationId xmlns:a16="http://schemas.microsoft.com/office/drawing/2014/main" id="{AD6FEBA5-5991-8320-6CEB-E5BD525FDEE2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" name="Google Shape;35;p:notes">
            <a:extLst>
              <a:ext uri="{FF2B5EF4-FFF2-40B4-BE49-F238E27FC236}">
                <a16:creationId xmlns:a16="http://schemas.microsoft.com/office/drawing/2014/main" id="{3B270F56-C665-00F1-6871-870675D706B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Revolución</a:t>
            </a:r>
            <a:r>
              <a:rPr lang="en-US" dirty="0"/>
              <a:t> digital – </a:t>
            </a:r>
            <a:r>
              <a:rPr lang="en-US" dirty="0" err="1"/>
              <a:t>Transformación</a:t>
            </a:r>
            <a:r>
              <a:rPr lang="en-US" dirty="0"/>
              <a:t> Digital</a:t>
            </a:r>
          </a:p>
          <a:p>
            <a:r>
              <a:rPr lang="es-ES_trad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Foco: digitalización de los procesos analógicos</a:t>
            </a:r>
          </a:p>
          <a:p>
            <a:r>
              <a:rPr lang="es-ES_trad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Sistemas de registro en Bases de Datos</a:t>
            </a:r>
          </a:p>
          <a:p>
            <a:r>
              <a:rPr lang="es-ES_tradnl" dirty="0"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Resultado: personal de salud atados a las pantallas</a:t>
            </a:r>
          </a:p>
          <a:p>
            <a:endParaRPr lang="es-ES_trad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58750" indent="0">
              <a:buNone/>
            </a:pPr>
            <a:r>
              <a:rPr lang="en-US" dirty="0"/>
              <a:t>“Los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registro</a:t>
            </a:r>
            <a:r>
              <a:rPr lang="en-US" dirty="0"/>
              <a:t> </a:t>
            </a:r>
            <a:r>
              <a:rPr lang="en-US" dirty="0" err="1"/>
              <a:t>nos</a:t>
            </a:r>
            <a:r>
              <a:rPr lang="en-US" dirty="0"/>
              <a:t> </a:t>
            </a:r>
            <a:r>
              <a:rPr lang="en-US" dirty="0" err="1"/>
              <a:t>dicen</a:t>
            </a:r>
            <a:r>
              <a:rPr lang="en-US" dirty="0"/>
              <a:t> </a:t>
            </a:r>
            <a:r>
              <a:rPr lang="en-US" i="1" dirty="0"/>
              <a:t>qué </a:t>
            </a:r>
            <a:r>
              <a:rPr lang="en-US" i="1" dirty="0" err="1"/>
              <a:t>pasó</a:t>
            </a:r>
            <a:r>
              <a:rPr lang="en-US" dirty="0"/>
              <a:t> y </a:t>
            </a:r>
            <a:r>
              <a:rPr lang="en-US" dirty="0" err="1"/>
              <a:t>almacenan</a:t>
            </a:r>
            <a:r>
              <a:rPr lang="en-US" dirty="0"/>
              <a:t> </a:t>
            </a:r>
            <a:r>
              <a:rPr lang="en-US" dirty="0" err="1"/>
              <a:t>evidencia</a:t>
            </a:r>
            <a:r>
              <a:rPr lang="en-US" dirty="0"/>
              <a:t>. Los </a:t>
            </a:r>
            <a:r>
              <a:rPr lang="en-US" dirty="0" err="1"/>
              <a:t>sistemas</a:t>
            </a:r>
            <a:r>
              <a:rPr lang="en-US" dirty="0"/>
              <a:t> de </a:t>
            </a:r>
            <a:r>
              <a:rPr lang="en-US" dirty="0" err="1"/>
              <a:t>acción</a:t>
            </a:r>
            <a:r>
              <a:rPr lang="en-US" dirty="0"/>
              <a:t> </a:t>
            </a:r>
            <a:r>
              <a:rPr lang="en-US" dirty="0" err="1"/>
              <a:t>responden</a:t>
            </a:r>
            <a:r>
              <a:rPr lang="en-US" dirty="0"/>
              <a:t> a </a:t>
            </a:r>
            <a:r>
              <a:rPr lang="en-US" i="1" dirty="0"/>
              <a:t>lo que </a:t>
            </a:r>
            <a:r>
              <a:rPr lang="en-US" i="1" dirty="0" err="1"/>
              <a:t>está</a:t>
            </a:r>
            <a:r>
              <a:rPr lang="en-US" i="1" dirty="0"/>
              <a:t> </a:t>
            </a:r>
            <a:r>
              <a:rPr lang="en-US" i="1" dirty="0" err="1"/>
              <a:t>pasando</a:t>
            </a:r>
            <a:r>
              <a:rPr lang="en-US" dirty="0"/>
              <a:t> y </a:t>
            </a:r>
            <a:r>
              <a:rPr lang="en-US" dirty="0" err="1"/>
              <a:t>actúan</a:t>
            </a:r>
            <a:r>
              <a:rPr lang="en-US" dirty="0"/>
              <a:t> para </a:t>
            </a:r>
            <a:r>
              <a:rPr lang="en-US" dirty="0" err="1"/>
              <a:t>mejorar</a:t>
            </a:r>
            <a:r>
              <a:rPr lang="en-US" dirty="0"/>
              <a:t> el </a:t>
            </a:r>
            <a:r>
              <a:rPr lang="en-US" dirty="0" err="1"/>
              <a:t>futuro</a:t>
            </a:r>
            <a:r>
              <a:rPr lang="en-US" dirty="0"/>
              <a:t>. Uno </a:t>
            </a:r>
            <a:r>
              <a:rPr lang="en-US" dirty="0" err="1"/>
              <a:t>mira</a:t>
            </a:r>
            <a:r>
              <a:rPr lang="en-US" dirty="0"/>
              <a:t> al </a:t>
            </a:r>
            <a:r>
              <a:rPr lang="en-US" dirty="0" err="1"/>
              <a:t>pasado</a:t>
            </a:r>
            <a:r>
              <a:rPr lang="en-US" dirty="0"/>
              <a:t>, el </a:t>
            </a:r>
            <a:r>
              <a:rPr lang="en-US" dirty="0" err="1"/>
              <a:t>otro</a:t>
            </a:r>
            <a:r>
              <a:rPr lang="en-US" dirty="0"/>
              <a:t> lo </a:t>
            </a:r>
            <a:r>
              <a:rPr lang="en-US" dirty="0" err="1"/>
              <a:t>usa</a:t>
            </a:r>
            <a:r>
              <a:rPr lang="en-US" dirty="0"/>
              <a:t> para </a:t>
            </a:r>
            <a:r>
              <a:rPr lang="en-US" dirty="0" err="1"/>
              <a:t>anticiparse</a:t>
            </a:r>
            <a:r>
              <a:rPr lang="en-US" dirty="0"/>
              <a:t>. </a:t>
            </a:r>
            <a:endParaRPr lang="es-ES_tradnl" dirty="0"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29681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EC047A-30B3-3481-6F19-9E0D5046A8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7F55A55-D0D8-CC84-8498-94FF5943D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2E37E9B-CA4D-E12F-DBB4-7B88C246EDF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US" dirty="0" err="1"/>
              <a:t>Creamos</a:t>
            </a:r>
            <a:r>
              <a:rPr lang="en-US" dirty="0"/>
              <a:t> </a:t>
            </a:r>
            <a:r>
              <a:rPr lang="en-US" dirty="0" err="1"/>
              <a:t>experiencias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</a:t>
            </a:r>
            <a:r>
              <a:rPr lang="en-US" dirty="0" err="1"/>
              <a:t>sorprenden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su</a:t>
            </a:r>
            <a:r>
              <a:rPr lang="en-US" dirty="0"/>
              <a:t> </a:t>
            </a:r>
            <a:r>
              <a:rPr lang="en-US" dirty="0" err="1"/>
              <a:t>simplicidad</a:t>
            </a:r>
            <a:endParaRPr lang="en-US" dirty="0"/>
          </a:p>
          <a:p>
            <a:pPr marL="158750" indent="0">
              <a:buNone/>
            </a:pP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3329497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30e49a66aa3_6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30e49a66aa3_6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dirty="0"/>
              <a:t>Why is this workflow efficiency needed in healthcare in general but wothin the OR in particular? This is how a surgery is scheduled in a key opinión leader site in our region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dirty="0"/>
              <a:t>Surgeon sends a request or a whatsapp or makes a call for a slot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AR" dirty="0" err="1"/>
              <a:t>The</a:t>
            </a:r>
            <a:r>
              <a:rPr lang="es-AR" dirty="0"/>
              <a:t> </a:t>
            </a:r>
            <a:r>
              <a:rPr lang="es-AR" dirty="0" err="1"/>
              <a:t>request</a:t>
            </a:r>
            <a:r>
              <a:rPr lang="es-AR" dirty="0"/>
              <a:t> </a:t>
            </a:r>
            <a:r>
              <a:rPr lang="es-AR" dirty="0" err="1"/>
              <a:t>goes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an</a:t>
            </a:r>
            <a:r>
              <a:rPr lang="es-AR" dirty="0"/>
              <a:t> </a:t>
            </a:r>
            <a:r>
              <a:rPr lang="es-AR" dirty="0" err="1"/>
              <a:t>excel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AR" dirty="0" err="1"/>
              <a:t>Then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another</a:t>
            </a:r>
            <a:r>
              <a:rPr lang="es-AR" dirty="0"/>
              <a:t> Excel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check</a:t>
            </a:r>
            <a:r>
              <a:rPr lang="es-AR" dirty="0"/>
              <a:t> </a:t>
            </a:r>
            <a:r>
              <a:rPr lang="es-AR" dirty="0" err="1"/>
              <a:t>equipment</a:t>
            </a:r>
            <a:r>
              <a:rPr lang="es-AR" dirty="0"/>
              <a:t> </a:t>
            </a:r>
            <a:r>
              <a:rPr lang="es-AR" dirty="0" err="1"/>
              <a:t>availability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AR" dirty="0" err="1"/>
              <a:t>Then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another</a:t>
            </a:r>
            <a:r>
              <a:rPr lang="es-AR" dirty="0"/>
              <a:t> Excel as a preliminar </a:t>
            </a:r>
            <a:r>
              <a:rPr lang="es-AR" dirty="0" err="1"/>
              <a:t>schedule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AR" dirty="0" err="1"/>
              <a:t>Then</a:t>
            </a:r>
            <a:r>
              <a:rPr lang="es-AR" dirty="0"/>
              <a:t> </a:t>
            </a:r>
            <a:r>
              <a:rPr lang="es-AR" dirty="0" err="1"/>
              <a:t>goes</a:t>
            </a:r>
            <a:r>
              <a:rPr lang="es-AR" dirty="0"/>
              <a:t> </a:t>
            </a:r>
            <a:r>
              <a:rPr lang="es-AR" dirty="0" err="1"/>
              <a:t>to</a:t>
            </a:r>
            <a:r>
              <a:rPr lang="es-AR" dirty="0"/>
              <a:t> </a:t>
            </a:r>
            <a:r>
              <a:rPr lang="es-AR" dirty="0" err="1"/>
              <a:t>the</a:t>
            </a:r>
            <a:r>
              <a:rPr lang="es-AR" dirty="0"/>
              <a:t> EMR 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dirty="0"/>
              <a:t>Then a confirmation is sent  to the surgeon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dirty="0"/>
              <a:t>The goes to another Excel as a confirmed agenda</a:t>
            </a:r>
            <a:endParaRPr dirty="0"/>
          </a:p>
          <a:p>
            <a:pPr marL="457200" lvl="0" indent="-298450" algn="l" rtl="0">
              <a:spcBef>
                <a:spcPts val="0"/>
              </a:spcBef>
              <a:spcAft>
                <a:spcPts val="0"/>
              </a:spcAft>
              <a:buSzPts val="1100"/>
              <a:buChar char="-"/>
            </a:pPr>
            <a:r>
              <a:rPr lang="es-419" dirty="0"/>
              <a:t>This final agenda is shared with all the stakeholders</a:t>
            </a:r>
            <a:endParaRPr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0e49a66aa3_2_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0e49a66aa3_2_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err="1"/>
              <a:t>Yeah</a:t>
            </a:r>
            <a:r>
              <a:rPr lang="es-419"/>
              <a:t>, </a:t>
            </a:r>
            <a:r>
              <a:rPr lang="es-419" err="1"/>
              <a:t>this</a:t>
            </a:r>
            <a:r>
              <a:rPr lang="es-419"/>
              <a:t> </a:t>
            </a:r>
            <a:r>
              <a:rPr lang="es-419" err="1"/>
              <a:t>is</a:t>
            </a:r>
            <a:r>
              <a:rPr lang="es-419"/>
              <a:t> </a:t>
            </a:r>
            <a:r>
              <a:rPr lang="es-419" err="1"/>
              <a:t>what</a:t>
            </a:r>
            <a:r>
              <a:rPr lang="es-419"/>
              <a:t> burnout </a:t>
            </a:r>
            <a:r>
              <a:rPr lang="es-419" err="1"/>
              <a:t>inm</a:t>
            </a:r>
            <a:r>
              <a:rPr lang="es-419"/>
              <a:t> </a:t>
            </a:r>
            <a:r>
              <a:rPr lang="es-419" err="1"/>
              <a:t>healthcare</a:t>
            </a:r>
            <a:r>
              <a:rPr lang="es-419"/>
              <a:t> looks </a:t>
            </a:r>
            <a:r>
              <a:rPr lang="es-419" err="1"/>
              <a:t>like</a:t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8">
          <a:extLst>
            <a:ext uri="{FF2B5EF4-FFF2-40B4-BE49-F238E27FC236}">
              <a16:creationId xmlns:a16="http://schemas.microsoft.com/office/drawing/2014/main" id="{ADDA49BD-9721-BD28-352B-98ED4D5F86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2d61f4e7e52_0_586:notes">
            <a:extLst>
              <a:ext uri="{FF2B5EF4-FFF2-40B4-BE49-F238E27FC236}">
                <a16:creationId xmlns:a16="http://schemas.microsoft.com/office/drawing/2014/main" id="{D0C2226C-C542-9E93-62D1-1D32553E69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2d61f4e7e52_0_586:notes">
            <a:extLst>
              <a:ext uri="{FF2B5EF4-FFF2-40B4-BE49-F238E27FC236}">
                <a16:creationId xmlns:a16="http://schemas.microsoft.com/office/drawing/2014/main" id="{1DA91877-FB11-073E-31AB-9EF563DFAF1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s-AR" dirty="0"/>
          </a:p>
        </p:txBody>
      </p:sp>
    </p:spTree>
    <p:extLst>
      <p:ext uri="{BB962C8B-B14F-4D97-AF65-F5344CB8AC3E}">
        <p14:creationId xmlns:p14="http://schemas.microsoft.com/office/powerpoint/2010/main" val="8150247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68DE3-ED4C-BE97-A452-E559664863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EADC03-6D94-0F88-8CCE-F89B63AAC5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1C6143-50D6-D6AE-5D00-534A14ACCA6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AR" dirty="0"/>
              <a:t>Esto aplica al producto que hacemos y a como trabajamos internamente. Recomendar LLM Native BA grupo de discord </a:t>
            </a:r>
            <a:r>
              <a:rPr lang="en-US" dirty="0"/>
              <a:t>https://</a:t>
            </a:r>
            <a:r>
              <a:rPr lang="en-US" dirty="0" err="1"/>
              <a:t>llmnative.dev</a:t>
            </a:r>
            <a:r>
              <a:rPr lang="en-US" dirty="0"/>
              <a:t>/</a:t>
            </a:r>
          </a:p>
          <a:p>
            <a:pPr marL="158750" indent="0">
              <a:buNone/>
            </a:pPr>
            <a:endParaRPr lang="en-US" dirty="0"/>
          </a:p>
          <a:p>
            <a:pPr marL="158750" indent="0">
              <a:buNone/>
            </a:pPr>
            <a:r>
              <a:rPr lang="en-US" dirty="0"/>
              <a:t>Los LLMS son </a:t>
            </a:r>
            <a:r>
              <a:rPr lang="en-US" dirty="0" err="1"/>
              <a:t>excelentes</a:t>
            </a:r>
            <a:r>
              <a:rPr lang="en-US" dirty="0"/>
              <a:t> para </a:t>
            </a:r>
            <a:r>
              <a:rPr lang="en-US" dirty="0" err="1"/>
              <a:t>automatizar</a:t>
            </a:r>
            <a:endParaRPr lang="en-US" dirty="0"/>
          </a:p>
          <a:p>
            <a:pPr marL="158750" indent="0">
              <a:buNone/>
            </a:pP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40673923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737FEA-7E39-CFD6-361D-C7DF25070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5BB34F-03A6-B645-36B1-BD20C5B457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9B7F17-D00B-1C72-9DEC-43BA597DBE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8750" indent="0">
              <a:buNone/>
            </a:pPr>
            <a:r>
              <a:rPr lang="en-AR" dirty="0"/>
              <a:t>La esencia es: Usamos LLM aumentados (con Retrival, Tools, Memory) para gestionar flujos de trabajo.</a:t>
            </a:r>
          </a:p>
          <a:p>
            <a:pPr marL="158750" indent="0">
              <a:buNone/>
            </a:pPr>
            <a:r>
              <a:rPr lang="en-AR" dirty="0"/>
              <a:t>Se puede distinguir para ser exactos entre Workflows y Agents pero no es relevante</a:t>
            </a:r>
          </a:p>
          <a:p>
            <a:pPr marL="158750" indent="0">
              <a:buNone/>
            </a:pPr>
            <a:endParaRPr lang="en-AR" dirty="0"/>
          </a:p>
          <a:p>
            <a:pPr marL="158750" indent="0">
              <a:buNone/>
            </a:pPr>
            <a:endParaRPr lang="en-AR" dirty="0"/>
          </a:p>
          <a:p>
            <a:pPr marL="158750" indent="0">
              <a:buNone/>
            </a:pPr>
            <a:r>
              <a:rPr lang="en-US" dirty="0"/>
              <a:t>El </a:t>
            </a:r>
            <a:r>
              <a:rPr lang="en-US" dirty="0" err="1"/>
              <a:t>flujo</a:t>
            </a:r>
            <a:r>
              <a:rPr lang="en-US" dirty="0"/>
              <a:t> </a:t>
            </a:r>
            <a:r>
              <a:rPr lang="en-US" dirty="0" err="1"/>
              <a:t>comienza</a:t>
            </a:r>
            <a:r>
              <a:rPr lang="en-US" dirty="0"/>
              <a:t> con la </a:t>
            </a:r>
            <a:r>
              <a:rPr lang="en-US" b="1" dirty="0"/>
              <a:t>entrada</a:t>
            </a:r>
            <a:r>
              <a:rPr lang="en-US" dirty="0"/>
              <a:t> </a:t>
            </a:r>
            <a:r>
              <a:rPr lang="en-US" dirty="0" err="1"/>
              <a:t>que</a:t>
            </a:r>
            <a:r>
              <a:rPr lang="en-US" dirty="0"/>
              <a:t> es </a:t>
            </a:r>
            <a:r>
              <a:rPr lang="en-US" dirty="0" err="1"/>
              <a:t>procesada</a:t>
            </a:r>
            <a:r>
              <a:rPr lang="en-US" dirty="0"/>
              <a:t> </a:t>
            </a:r>
            <a:r>
              <a:rPr lang="en-US" dirty="0" err="1"/>
              <a:t>por</a:t>
            </a:r>
            <a:r>
              <a:rPr lang="en-US" dirty="0"/>
              <a:t> </a:t>
            </a:r>
            <a:r>
              <a:rPr lang="en-US" dirty="0" err="1"/>
              <a:t>el</a:t>
            </a:r>
            <a:r>
              <a:rPr lang="en-US" dirty="0"/>
              <a:t> LLM. El </a:t>
            </a:r>
            <a:r>
              <a:rPr lang="en-US" dirty="0" err="1"/>
              <a:t>modelo</a:t>
            </a:r>
            <a:r>
              <a:rPr lang="en-US" dirty="0"/>
              <a:t> </a:t>
            </a:r>
            <a:r>
              <a:rPr lang="en-US" dirty="0" err="1"/>
              <a:t>puede</a:t>
            </a:r>
            <a:r>
              <a:rPr lang="en-US" dirty="0"/>
              <a:t> </a:t>
            </a:r>
            <a:r>
              <a:rPr lang="en-US" dirty="0" err="1"/>
              <a:t>interactuar</a:t>
            </a:r>
            <a:r>
              <a:rPr lang="en-US" dirty="0"/>
              <a:t> con:</a:t>
            </a:r>
          </a:p>
          <a:p>
            <a:endParaRPr lang="en-US" b="1" dirty="0"/>
          </a:p>
          <a:p>
            <a:r>
              <a:rPr lang="en-US" b="1" dirty="0"/>
              <a:t>Memoria: </a:t>
            </a:r>
            <a:r>
              <a:rPr lang="en-US" dirty="0"/>
              <a:t>para </a:t>
            </a:r>
            <a:r>
              <a:rPr lang="en-US" dirty="0" err="1"/>
              <a:t>recordar</a:t>
            </a:r>
            <a:r>
              <a:rPr lang="en-US" dirty="0"/>
              <a:t> o </a:t>
            </a:r>
            <a:r>
              <a:rPr lang="en-US" dirty="0" err="1"/>
              <a:t>actualizar</a:t>
            </a:r>
            <a:r>
              <a:rPr lang="en-US" dirty="0"/>
              <a:t> </a:t>
            </a:r>
            <a:r>
              <a:rPr lang="en-US" dirty="0" err="1"/>
              <a:t>contexto</a:t>
            </a:r>
            <a:r>
              <a:rPr lang="en-US" dirty="0"/>
              <a:t> a lo largo del </a:t>
            </a:r>
            <a:r>
              <a:rPr lang="en-US" dirty="0" err="1"/>
              <a:t>tiempo</a:t>
            </a:r>
            <a:r>
              <a:rPr lang="en-US" dirty="0"/>
              <a:t>).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Tools </a:t>
            </a:r>
            <a:r>
              <a:rPr lang="en-US" dirty="0"/>
              <a:t>(para </a:t>
            </a:r>
            <a:r>
              <a:rPr lang="en-US" dirty="0" err="1"/>
              <a:t>ejecutar</a:t>
            </a:r>
            <a:r>
              <a:rPr lang="en-US" dirty="0"/>
              <a:t> </a:t>
            </a:r>
            <a:r>
              <a:rPr lang="en-US" dirty="0" err="1"/>
              <a:t>acciones</a:t>
            </a:r>
            <a:r>
              <a:rPr lang="en-US" dirty="0"/>
              <a:t> o </a:t>
            </a:r>
            <a:r>
              <a:rPr lang="en-US" dirty="0" err="1"/>
              <a:t>cálculos</a:t>
            </a:r>
            <a:r>
              <a:rPr lang="en-US" dirty="0"/>
              <a:t>): APIs</a:t>
            </a:r>
          </a:p>
          <a:p>
            <a:pPr marL="457200" marR="0" lvl="0" indent="-2984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tabLst/>
              <a:defRPr/>
            </a:pPr>
            <a:r>
              <a:rPr lang="en-US" b="1" dirty="0"/>
              <a:t>Sistemas de </a:t>
            </a:r>
            <a:r>
              <a:rPr lang="en-US" b="1" dirty="0" err="1"/>
              <a:t>recuperación</a:t>
            </a:r>
            <a:r>
              <a:rPr lang="en-US" b="1" dirty="0"/>
              <a:t>, query para </a:t>
            </a:r>
            <a:r>
              <a:rPr lang="en-US" b="1" dirty="0" err="1"/>
              <a:t>buscar</a:t>
            </a:r>
            <a:r>
              <a:rPr lang="en-US" b="1" dirty="0"/>
              <a:t> </a:t>
            </a:r>
            <a:r>
              <a:rPr lang="en-US" b="1" dirty="0" err="1"/>
              <a:t>informacion</a:t>
            </a:r>
            <a:r>
              <a:rPr lang="en-US" dirty="0"/>
              <a:t>.</a:t>
            </a:r>
            <a:endParaRPr lang="en-US" b="1" dirty="0"/>
          </a:p>
          <a:p>
            <a:r>
              <a:rPr lang="en-US" b="1" dirty="0" err="1"/>
              <a:t>Instrucciones</a:t>
            </a:r>
            <a:endParaRPr lang="en-US" b="1" dirty="0"/>
          </a:p>
          <a:p>
            <a:r>
              <a:rPr lang="en-US" b="1" dirty="0"/>
              <a:t>Sistemas de </a:t>
            </a:r>
            <a:r>
              <a:rPr lang="en-US" b="1" dirty="0" err="1"/>
              <a:t>recuperación</a:t>
            </a:r>
            <a:r>
              <a:rPr lang="en-US" b="1" dirty="0"/>
              <a:t>, query para </a:t>
            </a:r>
            <a:r>
              <a:rPr lang="en-US" b="1" dirty="0" err="1"/>
              <a:t>buscar</a:t>
            </a:r>
            <a:r>
              <a:rPr lang="en-US" b="1" dirty="0"/>
              <a:t> </a:t>
            </a:r>
            <a:r>
              <a:rPr lang="en-US" b="1" dirty="0" err="1"/>
              <a:t>informacion</a:t>
            </a:r>
            <a:br>
              <a:rPr lang="en-US" dirty="0"/>
            </a:b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158750" indent="0">
              <a:buNone/>
            </a:pP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Minimizar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cantidad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de tools, usar Json para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mantener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las 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respuestas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 Tidy.</a:t>
            </a:r>
          </a:p>
          <a:p>
            <a:pPr marL="158750" indent="0"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Los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modelos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e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instrucciones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se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configuran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dos pasos: se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crean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evals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y se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busca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la 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performance baseline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con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el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modelo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1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más</a:t>
            </a: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chico possible 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(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menoscosto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,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menos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 </a:t>
            </a:r>
            <a:r>
              <a:rPr lang="en-US" sz="1100" b="0" i="0" u="none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latencia</a:t>
            </a: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), </a:t>
            </a:r>
            <a:endParaRPr lang="en-AR" dirty="0"/>
          </a:p>
        </p:txBody>
      </p:sp>
    </p:spTree>
    <p:extLst>
      <p:ext uri="{BB962C8B-B14F-4D97-AF65-F5344CB8AC3E}">
        <p14:creationId xmlns:p14="http://schemas.microsoft.com/office/powerpoint/2010/main" val="1691853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1">
  <p:cSld name="TITLE_6_1">
    <p:spTree>
      <p:nvGrpSpPr>
        <p:cNvPr id="1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60"/>
          <p:cNvSpPr/>
          <p:nvPr/>
        </p:nvSpPr>
        <p:spPr>
          <a:xfrm>
            <a:off x="380925" y="784500"/>
            <a:ext cx="8382300" cy="3886800"/>
          </a:xfrm>
          <a:prstGeom prst="rect">
            <a:avLst/>
          </a:prstGeom>
          <a:solidFill>
            <a:srgbClr val="D1D1FF"/>
          </a:solidFill>
          <a:ln w="9525" cap="flat" cmpd="sng">
            <a:solidFill>
              <a:srgbClr val="FF4B2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ra">
  <p:cSld name="CUSTOM_12_1_1_1"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70"/>
          <p:cNvSpPr/>
          <p:nvPr/>
        </p:nvSpPr>
        <p:spPr>
          <a:xfrm>
            <a:off x="0" y="0"/>
            <a:ext cx="9144000" cy="1701600"/>
          </a:xfrm>
          <a:prstGeom prst="rect">
            <a:avLst/>
          </a:prstGeom>
          <a:solidFill>
            <a:srgbClr val="3A69B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ra 2">
  <p:cSld name="CUSTOM_12_1_1_1_2"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71"/>
          <p:cNvSpPr/>
          <p:nvPr/>
        </p:nvSpPr>
        <p:spPr>
          <a:xfrm>
            <a:off x="0" y="0"/>
            <a:ext cx="3656100" cy="5143500"/>
          </a:xfrm>
          <a:prstGeom prst="rect">
            <a:avLst/>
          </a:prstGeom>
          <a:solidFill>
            <a:srgbClr val="FF4B2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rra 3">
  <p:cSld name="CUSTOM_12_1_1_1_2_1">
    <p:spTree>
      <p:nvGrpSpPr>
        <p:cNvPr id="1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72"/>
          <p:cNvSpPr/>
          <p:nvPr/>
        </p:nvSpPr>
        <p:spPr>
          <a:xfrm>
            <a:off x="0" y="545325"/>
            <a:ext cx="9144000" cy="1701600"/>
          </a:xfrm>
          <a:prstGeom prst="rect">
            <a:avLst/>
          </a:prstGeom>
          <a:solidFill>
            <a:srgbClr val="3A69B0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2" name="Google Shape;202;p72"/>
          <p:cNvSpPr/>
          <p:nvPr/>
        </p:nvSpPr>
        <p:spPr>
          <a:xfrm>
            <a:off x="0" y="545325"/>
            <a:ext cx="9144000" cy="1701600"/>
          </a:xfrm>
          <a:prstGeom prst="rect">
            <a:avLst/>
          </a:prstGeom>
          <a:solidFill>
            <a:srgbClr val="FF4B2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3" name="Google Shape;203;p72"/>
          <p:cNvSpPr/>
          <p:nvPr/>
        </p:nvSpPr>
        <p:spPr>
          <a:xfrm>
            <a:off x="0" y="545325"/>
            <a:ext cx="9144000" cy="1701600"/>
          </a:xfrm>
          <a:prstGeom prst="rect">
            <a:avLst/>
          </a:prstGeom>
          <a:solidFill>
            <a:srgbClr val="FFD92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ión 2">
  <p:cSld name="CUSTOM_7"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73"/>
          <p:cNvSpPr/>
          <p:nvPr/>
        </p:nvSpPr>
        <p:spPr>
          <a:xfrm flipH="1">
            <a:off x="525" y="-1625"/>
            <a:ext cx="3432600" cy="5143500"/>
          </a:xfrm>
          <a:prstGeom prst="rect">
            <a:avLst/>
          </a:prstGeom>
          <a:solidFill>
            <a:srgbClr val="4AB9B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6" name="Google Shape;206;p73"/>
          <p:cNvSpPr txBox="1">
            <a:spLocks noGrp="1"/>
          </p:cNvSpPr>
          <p:nvPr>
            <p:ph type="title"/>
          </p:nvPr>
        </p:nvSpPr>
        <p:spPr>
          <a:xfrm>
            <a:off x="461538" y="1670300"/>
            <a:ext cx="2739000" cy="18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chivo Medium"/>
              <a:buNone/>
              <a:defRPr sz="2000" b="0" i="0" u="none" strike="noStrike" cap="none">
                <a:solidFill>
                  <a:srgbClr val="000000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A7B17"/>
          </p15:clr>
        </p15:guide>
        <p15:guide id="2" orient="horz" pos="2240">
          <p15:clr>
            <a:srgbClr val="FA7B17"/>
          </p15:clr>
        </p15:guide>
        <p15:guide id="3" pos="2016">
          <p15:clr>
            <a:srgbClr val="FA7B17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arrollo sección 1 1">
  <p:cSld name="CUSTOM_12_1_1">
    <p:spTree>
      <p:nvGrpSpPr>
        <p:cNvPr id="1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74"/>
          <p:cNvSpPr/>
          <p:nvPr/>
        </p:nvSpPr>
        <p:spPr>
          <a:xfrm>
            <a:off x="9300" y="9300"/>
            <a:ext cx="9144000" cy="863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arrollo sección 1 1 1 1">
  <p:cSld name="CUSTOM_12_1_1_1_1">
    <p:spTree>
      <p:nvGrpSpPr>
        <p:cNvPr id="1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75"/>
          <p:cNvSpPr/>
          <p:nvPr/>
        </p:nvSpPr>
        <p:spPr>
          <a:xfrm>
            <a:off x="9300" y="9300"/>
            <a:ext cx="9144000" cy="8631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arrollo sección 1">
  <p:cSld name="CUSTOM_12_1"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76"/>
          <p:cNvSpPr/>
          <p:nvPr/>
        </p:nvSpPr>
        <p:spPr>
          <a:xfrm>
            <a:off x="9300" y="9300"/>
            <a:ext cx="9144000" cy="863100"/>
          </a:xfrm>
          <a:prstGeom prst="rect">
            <a:avLst/>
          </a:prstGeom>
          <a:solidFill>
            <a:srgbClr val="FFD929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base + iconos 3">
  <p:cSld name="CUSTOM_2_1_1_1">
    <p:spTree>
      <p:nvGrpSpPr>
        <p:cNvPr id="1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p77"/>
          <p:cNvSpPr/>
          <p:nvPr/>
        </p:nvSpPr>
        <p:spPr>
          <a:xfrm>
            <a:off x="0" y="0"/>
            <a:ext cx="3420600" cy="5143500"/>
          </a:xfrm>
          <a:prstGeom prst="rect">
            <a:avLst/>
          </a:prstGeom>
          <a:solidFill>
            <a:srgbClr val="21254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5" name="Google Shape;215;p77"/>
          <p:cNvSpPr txBox="1">
            <a:spLocks noGrp="1"/>
          </p:cNvSpPr>
          <p:nvPr>
            <p:ph type="title"/>
          </p:nvPr>
        </p:nvSpPr>
        <p:spPr>
          <a:xfrm>
            <a:off x="456975" y="1243538"/>
            <a:ext cx="3262500" cy="92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chivo Medium"/>
              <a:buNone/>
              <a:defRPr sz="2000" b="0" i="0" u="none" strike="noStrike" cap="none">
                <a:solidFill>
                  <a:srgbClr val="000000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500"/>
              <a:buFont typeface="Montserrat Medium"/>
              <a:buNone/>
              <a:defRPr sz="2500" b="0" i="0" u="none" strike="noStrike" cap="none">
                <a:solidFill>
                  <a:srgbClr val="FFFFFF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16" name="Google Shape;216;p77"/>
          <p:cNvSpPr/>
          <p:nvPr/>
        </p:nvSpPr>
        <p:spPr>
          <a:xfrm>
            <a:off x="-1173975" y="3507513"/>
            <a:ext cx="3262500" cy="3262500"/>
          </a:xfrm>
          <a:prstGeom prst="ellipse">
            <a:avLst/>
          </a:prstGeom>
          <a:solidFill>
            <a:srgbClr val="D1D1FF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clusiones 2">
  <p:cSld name="CUSTOM_9">
    <p:bg>
      <p:bgPr>
        <a:noFill/>
        <a:effectLst/>
      </p:bgPr>
    </p:bg>
    <p:spTree>
      <p:nvGrpSpPr>
        <p:cNvPr id="1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78"/>
          <p:cNvSpPr/>
          <p:nvPr/>
        </p:nvSpPr>
        <p:spPr>
          <a:xfrm>
            <a:off x="-13950" y="0"/>
            <a:ext cx="9171900" cy="25716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333">
          <p15:clr>
            <a:srgbClr val="FA7B17"/>
          </p15:clr>
        </p15:guide>
        <p15:guide id="2" orient="horz" pos="1026">
          <p15:clr>
            <a:srgbClr val="FA7B17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Linea de tiempo">
  <p:cSld name="CUSTOM_11">
    <p:spTree>
      <p:nvGrpSpPr>
        <p:cNvPr id="1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0" name="Google Shape;220;p7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892638" y="1543050"/>
            <a:ext cx="7358725" cy="27774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49">
          <p15:clr>
            <a:srgbClr val="FA7B17"/>
          </p15:clr>
        </p15:guide>
        <p15:guide id="2" orient="horz" pos="1446">
          <p15:clr>
            <a:srgbClr val="FA7B17"/>
          </p15:clr>
        </p15:guide>
        <p15:guide id="3" pos="490">
          <p15:clr>
            <a:srgbClr val="FA7B17"/>
          </p15:clr>
        </p15:guide>
        <p15:guide id="4" pos="2538">
          <p15:clr>
            <a:srgbClr val="FA7B17"/>
          </p15:clr>
        </p15:guide>
        <p15:guide id="5" pos="3222">
          <p15:clr>
            <a:srgbClr val="FA7B17"/>
          </p15:clr>
        </p15:guide>
        <p15:guide id="6" pos="5270">
          <p15:clr>
            <a:srgbClr val="FA7B17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3">
  <p:cSld name="CUSTOM_3_1">
    <p:bg>
      <p:bgPr>
        <a:solidFill>
          <a:schemeClr val="lt1"/>
        </a:solidFill>
        <a:effectLst/>
      </p:bgPr>
    </p:bg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62"/>
          <p:cNvSpPr/>
          <p:nvPr/>
        </p:nvSpPr>
        <p:spPr>
          <a:xfrm>
            <a:off x="796950" y="1118538"/>
            <a:ext cx="7410300" cy="32859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3" name="Google Shape;173;p62"/>
          <p:cNvSpPr/>
          <p:nvPr/>
        </p:nvSpPr>
        <p:spPr>
          <a:xfrm>
            <a:off x="796950" y="4318688"/>
            <a:ext cx="7410300" cy="858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453">
          <p15:clr>
            <a:srgbClr val="FA7B17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res elementos">
  <p:cSld name="CUSTOM_2_1_1">
    <p:spTree>
      <p:nvGrpSpPr>
        <p:cNvPr id="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80"/>
          <p:cNvSpPr/>
          <p:nvPr/>
        </p:nvSpPr>
        <p:spPr>
          <a:xfrm>
            <a:off x="0" y="1132500"/>
            <a:ext cx="21261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3" name="Google Shape;223;p80"/>
          <p:cNvSpPr/>
          <p:nvPr/>
        </p:nvSpPr>
        <p:spPr>
          <a:xfrm>
            <a:off x="2343150" y="1132500"/>
            <a:ext cx="21261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4" name="Google Shape;224;p80"/>
          <p:cNvSpPr/>
          <p:nvPr/>
        </p:nvSpPr>
        <p:spPr>
          <a:xfrm>
            <a:off x="4686300" y="1132500"/>
            <a:ext cx="21261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80"/>
          <p:cNvSpPr/>
          <p:nvPr/>
        </p:nvSpPr>
        <p:spPr>
          <a:xfrm>
            <a:off x="7029450" y="1132500"/>
            <a:ext cx="21261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2">
  <p:cSld name="CUSTOM_8_1"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p81"/>
          <p:cNvSpPr/>
          <p:nvPr/>
        </p:nvSpPr>
        <p:spPr>
          <a:xfrm>
            <a:off x="-105900" y="-90762"/>
            <a:ext cx="9422700" cy="5349000"/>
          </a:xfrm>
          <a:prstGeom prst="rect">
            <a:avLst/>
          </a:prstGeom>
          <a:solidFill>
            <a:srgbClr val="3A69B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1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">
  <p:cSld name="CUSTOM_10_1_1_1"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82"/>
          <p:cNvSpPr/>
          <p:nvPr/>
        </p:nvSpPr>
        <p:spPr>
          <a:xfrm>
            <a:off x="-89150" y="-84587"/>
            <a:ext cx="9395400" cy="22974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1">
          <p15:clr>
            <a:srgbClr val="FA7B17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Grafico 2">
  <p:cSld name="CUSTOM_8"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83"/>
          <p:cNvSpPr/>
          <p:nvPr/>
        </p:nvSpPr>
        <p:spPr>
          <a:xfrm>
            <a:off x="-43137" y="2057400"/>
            <a:ext cx="9187200" cy="3084300"/>
          </a:xfrm>
          <a:prstGeom prst="rect">
            <a:avLst/>
          </a:prstGeom>
          <a:solidFill>
            <a:srgbClr val="6669A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2" name="Google Shape;232;p83"/>
          <p:cNvSpPr txBox="1">
            <a:spLocks noGrp="1"/>
          </p:cNvSpPr>
          <p:nvPr>
            <p:ph type="title"/>
          </p:nvPr>
        </p:nvSpPr>
        <p:spPr>
          <a:xfrm>
            <a:off x="461538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chivo SemiBold"/>
              <a:buNone/>
              <a:defRPr sz="2100" b="0" i="0" u="none" strike="noStrike" cap="none">
                <a:solidFill>
                  <a:srgbClr val="000000"/>
                </a:solidFill>
                <a:latin typeface="Archivo SemiBold"/>
                <a:ea typeface="Archivo SemiBold"/>
                <a:cs typeface="Archivo SemiBold"/>
                <a:sym typeface="Archivo SemiBold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33" name="Google Shape;233;p83"/>
          <p:cNvSpPr txBox="1">
            <a:spLocks noGrp="1"/>
          </p:cNvSpPr>
          <p:nvPr>
            <p:ph type="body" idx="1"/>
          </p:nvPr>
        </p:nvSpPr>
        <p:spPr>
          <a:xfrm>
            <a:off x="4793713" y="994350"/>
            <a:ext cx="3893400" cy="831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1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2">
  <p:cSld name="CUSTOM_8_1_1"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p84"/>
          <p:cNvSpPr/>
          <p:nvPr/>
        </p:nvSpPr>
        <p:spPr>
          <a:xfrm>
            <a:off x="3048000" y="1028700"/>
            <a:ext cx="3297000" cy="3286800"/>
          </a:xfrm>
          <a:prstGeom prst="ellipse">
            <a:avLst/>
          </a:prstGeom>
          <a:solidFill>
            <a:srgbClr val="4AB9B7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851">
          <p15:clr>
            <a:srgbClr val="FA7B17"/>
          </p15:clr>
        </p15:guide>
        <p15:guide id="2" orient="horz" pos="648">
          <p15:clr>
            <a:srgbClr val="FA7B17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visión 1">
  <p:cSld name="CUSTOM_2_1"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p85"/>
          <p:cNvSpPr/>
          <p:nvPr/>
        </p:nvSpPr>
        <p:spPr>
          <a:xfrm>
            <a:off x="-43137" y="1710800"/>
            <a:ext cx="9187200" cy="3431100"/>
          </a:xfrm>
          <a:prstGeom prst="rect">
            <a:avLst/>
          </a:prstGeom>
          <a:solidFill>
            <a:srgbClr val="21254D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8" name="Google Shape;238;p85"/>
          <p:cNvSpPr txBox="1">
            <a:spLocks noGrp="1"/>
          </p:cNvSpPr>
          <p:nvPr>
            <p:ph type="title"/>
          </p:nvPr>
        </p:nvSpPr>
        <p:spPr>
          <a:xfrm>
            <a:off x="456975" y="1243538"/>
            <a:ext cx="828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chivo Medium"/>
              <a:buNone/>
              <a:defRPr sz="2000" b="0" i="0" u="none" strike="noStrike" cap="none">
                <a:solidFill>
                  <a:srgbClr val="000000"/>
                </a:solidFill>
                <a:latin typeface="Archivo Medium"/>
                <a:ea typeface="Archivo Medium"/>
                <a:cs typeface="Archivo Medium"/>
                <a:sym typeface="Archivo Medium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239" name="Google Shape;239;p85"/>
          <p:cNvSpPr txBox="1">
            <a:spLocks noGrp="1"/>
          </p:cNvSpPr>
          <p:nvPr>
            <p:ph type="body" idx="1"/>
          </p:nvPr>
        </p:nvSpPr>
        <p:spPr>
          <a:xfrm>
            <a:off x="457988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240" name="Google Shape;240;p85"/>
          <p:cNvSpPr txBox="1">
            <a:spLocks noGrp="1"/>
          </p:cNvSpPr>
          <p:nvPr>
            <p:ph type="body" idx="2"/>
          </p:nvPr>
        </p:nvSpPr>
        <p:spPr>
          <a:xfrm>
            <a:off x="4793713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 2">
  <p:cSld name="CUSTOM_6_1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86"/>
          <p:cNvSpPr/>
          <p:nvPr/>
        </p:nvSpPr>
        <p:spPr>
          <a:xfrm>
            <a:off x="-105900" y="-155600"/>
            <a:ext cx="9487500" cy="5457000"/>
          </a:xfrm>
          <a:prstGeom prst="rect">
            <a:avLst/>
          </a:prstGeom>
          <a:solidFill>
            <a:srgbClr val="404490"/>
          </a:solidFill>
          <a:ln w="9525" cap="flat" cmpd="sng">
            <a:solidFill>
              <a:srgbClr val="4044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86"/>
          <p:cNvSpPr/>
          <p:nvPr/>
        </p:nvSpPr>
        <p:spPr>
          <a:xfrm>
            <a:off x="6096563" y="2446413"/>
            <a:ext cx="4019700" cy="4019700"/>
          </a:xfrm>
          <a:prstGeom prst="ellipse">
            <a:avLst/>
          </a:prstGeom>
          <a:solidFill>
            <a:srgbClr val="FF4B2E"/>
          </a:solidFill>
          <a:ln w="9525" cap="flat" cmpd="sng">
            <a:solidFill>
              <a:srgbClr val="40449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3">
          <p15:clr>
            <a:srgbClr val="FA7B17"/>
          </p15:clr>
        </p15:guide>
        <p15:guide id="2" pos="576">
          <p15:clr>
            <a:srgbClr val="FA7B17"/>
          </p15:clr>
        </p15:guide>
        <p15:guide id="3" orient="horz" pos="2234">
          <p15:clr>
            <a:srgbClr val="FA7B17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ndo blanco y trama">
  <p:cSld name="TITLE_5">
    <p:bg>
      <p:bgPr>
        <a:solidFill>
          <a:schemeClr val="lt1"/>
        </a:solidFill>
        <a:effectLst/>
      </p:bgPr>
    </p:bg>
    <p:spTree>
      <p:nvGrpSpPr>
        <p:cNvPr id="1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87"/>
          <p:cNvSpPr txBox="1">
            <a:spLocks noGrp="1"/>
          </p:cNvSpPr>
          <p:nvPr>
            <p:ph type="title"/>
          </p:nvPr>
        </p:nvSpPr>
        <p:spPr>
          <a:xfrm>
            <a:off x="414375" y="2661425"/>
            <a:ext cx="4157700" cy="53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000"/>
              <a:buFont typeface="Archivo"/>
              <a:buNone/>
              <a:defRPr sz="20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500"/>
              <a:buFont typeface="Archivo"/>
              <a:buNone/>
              <a:defRPr sz="2500" b="1" i="0" u="none" strike="noStrike" cap="none">
                <a:solidFill>
                  <a:schemeClr val="accent2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620">
          <p15:clr>
            <a:srgbClr val="FA7B17"/>
          </p15:clr>
        </p15:guide>
        <p15:guide id="2" pos="2880">
          <p15:clr>
            <a:srgbClr val="FA7B17"/>
          </p15:clr>
        </p15:guide>
        <p15:guide id="3" pos="288">
          <p15:clr>
            <a:srgbClr val="FA7B17"/>
          </p15:clr>
        </p15:guide>
        <p15:guide id="4" pos="2592">
          <p15:clr>
            <a:srgbClr val="FA7B17"/>
          </p15:clr>
        </p15:guide>
        <p15:guide id="5" pos="3168">
          <p15:clr>
            <a:srgbClr val="FA7B17"/>
          </p15:clr>
        </p15:guide>
        <p15:guide id="6" pos="5472">
          <p15:clr>
            <a:srgbClr val="FA7B17"/>
          </p15:clr>
        </p15:guide>
        <p15:guide id="7" pos="576">
          <p15:clr>
            <a:srgbClr val="FA7B17"/>
          </p15:clr>
        </p15:guide>
        <p15:guide id="8" pos="864">
          <p15:clr>
            <a:srgbClr val="FA7B17"/>
          </p15:clr>
        </p15:guide>
        <p15:guide id="9" pos="1152">
          <p15:clr>
            <a:srgbClr val="FA7B17"/>
          </p15:clr>
        </p15:guide>
        <p15:guide id="10" pos="1440">
          <p15:clr>
            <a:srgbClr val="FA7B17"/>
          </p15:clr>
        </p15:guide>
        <p15:guide id="11" pos="1728">
          <p15:clr>
            <a:srgbClr val="FA7B17"/>
          </p15:clr>
        </p15:guide>
        <p15:guide id="12" pos="2016">
          <p15:clr>
            <a:srgbClr val="FA7B17"/>
          </p15:clr>
        </p15:guide>
        <p15:guide id="13" pos="2306">
          <p15:clr>
            <a:srgbClr val="FA7B17"/>
          </p15:clr>
        </p15:guide>
        <p15:guide id="14" pos="3456">
          <p15:clr>
            <a:srgbClr val="FA7B17"/>
          </p15:clr>
        </p15:guide>
        <p15:guide id="15" pos="3744">
          <p15:clr>
            <a:srgbClr val="FA7B17"/>
          </p15:clr>
        </p15:guide>
        <p15:guide id="16" pos="4032">
          <p15:clr>
            <a:srgbClr val="FA7B17"/>
          </p15:clr>
        </p15:guide>
        <p15:guide id="17" pos="4320">
          <p15:clr>
            <a:srgbClr val="FA7B17"/>
          </p15:clr>
        </p15:guide>
        <p15:guide id="18" pos="4608">
          <p15:clr>
            <a:srgbClr val="FA7B17"/>
          </p15:clr>
        </p15:guide>
        <p15:guide id="19" pos="4896">
          <p15:clr>
            <a:srgbClr val="FA7B17"/>
          </p15:clr>
        </p15:guide>
        <p15:guide id="20" pos="5184">
          <p15:clr>
            <a:srgbClr val="FA7B17"/>
          </p15:clr>
        </p15:guide>
        <p15:guide id="21" orient="horz" pos="1296">
          <p15:clr>
            <a:srgbClr val="FA7B17"/>
          </p15:clr>
        </p15:guide>
        <p15:guide id="22" orient="horz" pos="972">
          <p15:clr>
            <a:srgbClr val="FA7B17"/>
          </p15:clr>
        </p15:guide>
        <p15:guide id="23" orient="horz" pos="648">
          <p15:clr>
            <a:srgbClr val="FA7B17"/>
          </p15:clr>
        </p15:guide>
        <p15:guide id="24" orient="horz" pos="1944">
          <p15:clr>
            <a:srgbClr val="FA7B17"/>
          </p15:clr>
        </p15:guide>
        <p15:guide id="25" orient="horz" pos="2268">
          <p15:clr>
            <a:srgbClr val="FA7B17"/>
          </p15:clr>
        </p15:guide>
        <p15:guide id="26" orient="horz" pos="2592">
          <p15:clr>
            <a:srgbClr val="FA7B17"/>
          </p15:clr>
        </p15:guide>
        <p15:guide id="27" orient="horz" pos="2916">
          <p15:clr>
            <a:srgbClr val="FA7B17"/>
          </p15:clr>
        </p15:guide>
        <p15:guide id="28" pos="2928">
          <p15:clr>
            <a:srgbClr val="FA7B17"/>
          </p15:clr>
        </p15:guide>
        <p15:guide id="29" orient="horz" pos="1974">
          <p15:clr>
            <a:srgbClr val="FA7B17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ceptos">
  <p:cSld name="TITLE_1_1_2_3"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5533">
          <p15:clr>
            <a:srgbClr val="F9AD4C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ullets">
  <p:cSld name="CUSTOM_10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89"/>
          <p:cNvSpPr/>
          <p:nvPr/>
        </p:nvSpPr>
        <p:spPr>
          <a:xfrm>
            <a:off x="205725" y="194325"/>
            <a:ext cx="8732700" cy="4755000"/>
          </a:xfrm>
          <a:prstGeom prst="roundRect">
            <a:avLst>
              <a:gd name="adj" fmla="val 16667"/>
            </a:avLst>
          </a:prstGeom>
          <a:solidFill>
            <a:srgbClr val="404490"/>
          </a:solidFill>
          <a:ln w="9525" cap="flat" cmpd="sng">
            <a:solidFill>
              <a:srgbClr val="6669A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1">
          <p15:clr>
            <a:srgbClr val="FA7B17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 4">
  <p:cSld name="CUSTOM_4"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p63"/>
          <p:cNvSpPr/>
          <p:nvPr/>
        </p:nvSpPr>
        <p:spPr>
          <a:xfrm rot="10800000" flipH="1">
            <a:off x="-13987" y="-27775"/>
            <a:ext cx="9186000" cy="5187000"/>
          </a:xfrm>
          <a:prstGeom prst="rect">
            <a:avLst/>
          </a:prstGeom>
          <a:solidFill>
            <a:srgbClr val="FF4B2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chemeClr val="accent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4">
          <p15:clr>
            <a:srgbClr val="FA7B17"/>
          </p15:clr>
        </p15:guide>
        <p15:guide id="2" pos="3714">
          <p15:clr>
            <a:srgbClr val="FA7B17"/>
          </p15:clr>
        </p15:guide>
      </p15:sldGuideLst>
    </p:ext>
  </p:extLs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ítulo y subtítulo">
  <p:cSld name="TITLE_6_2">
    <p:bg>
      <p:bgPr>
        <a:solidFill>
          <a:srgbClr val="FFFFFF"/>
        </a:solidFill>
        <a:effectLst/>
      </p:bgPr>
    </p:bg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90"/>
          <p:cNvSpPr txBox="1">
            <a:spLocks noGrp="1"/>
          </p:cNvSpPr>
          <p:nvPr>
            <p:ph type="title"/>
          </p:nvPr>
        </p:nvSpPr>
        <p:spPr>
          <a:xfrm>
            <a:off x="892969" y="863947"/>
            <a:ext cx="7358100" cy="17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marR="0"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R="0"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R="0"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R="0"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R="0"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R="0"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R="0"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R="0"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R="0"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5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1" name="Google Shape;251;p90"/>
          <p:cNvSpPr txBox="1">
            <a:spLocks noGrp="1"/>
          </p:cNvSpPr>
          <p:nvPr>
            <p:ph type="body" idx="1"/>
          </p:nvPr>
        </p:nvSpPr>
        <p:spPr>
          <a:xfrm>
            <a:off x="892969" y="2652117"/>
            <a:ext cx="7358100" cy="59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2286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Helvetica Neue"/>
              <a:buNone/>
              <a:defRPr sz="21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>
              <a:lnSpc>
                <a:spcPct val="100000"/>
              </a:lnSpc>
              <a:spcBef>
                <a:spcPts val="270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Char char="•"/>
              <a:defRPr sz="24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252" name="Google Shape;252;p90"/>
          <p:cNvSpPr txBox="1">
            <a:spLocks noGrp="1"/>
          </p:cNvSpPr>
          <p:nvPr>
            <p:ph type="sldNum" idx="12"/>
          </p:nvPr>
        </p:nvSpPr>
        <p:spPr>
          <a:xfrm>
            <a:off x="4437983" y="4882307"/>
            <a:ext cx="259200" cy="20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2750" tIns="32750" rIns="32750" bIns="32750" anchor="t" anchorCtr="0">
            <a:noAutofit/>
          </a:bodyPr>
          <a:lstStyle>
            <a:lvl1pPr marL="0" marR="0" lvl="0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0" marR="0" lvl="1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0" marR="0" lvl="2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0" marR="0" lvl="3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0" marR="0" lvl="4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0" marR="0" lvl="5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0" marR="0" lvl="6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0" marR="0" lvl="7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0" marR="0" lvl="8" indent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Helvetica Neue"/>
              <a:buNone/>
              <a:defRPr sz="1200" b="0" i="0" u="none" strike="noStrike" cap="non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-419"/>
              <a:t>‹#›</a:t>
            </a:fld>
            <a:endParaRPr sz="1400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8_Custom Layout">
  <p:cSld name="8_Custom Layout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p92"/>
          <p:cNvSpPr>
            <a:spLocks noGrp="1"/>
          </p:cNvSpPr>
          <p:nvPr>
            <p:ph type="pic" idx="2"/>
          </p:nvPr>
        </p:nvSpPr>
        <p:spPr>
          <a:xfrm>
            <a:off x="0" y="0"/>
            <a:ext cx="2543100" cy="2543100"/>
          </a:xfrm>
          <a:prstGeom prst="rect">
            <a:avLst/>
          </a:prstGeom>
          <a:noFill/>
          <a:ln>
            <a:noFill/>
          </a:ln>
        </p:spPr>
      </p:sp>
      <p:sp>
        <p:nvSpPr>
          <p:cNvPr id="259" name="Google Shape;259;p92"/>
          <p:cNvSpPr>
            <a:spLocks noGrp="1"/>
          </p:cNvSpPr>
          <p:nvPr>
            <p:ph type="pic" idx="3"/>
          </p:nvPr>
        </p:nvSpPr>
        <p:spPr>
          <a:xfrm>
            <a:off x="0" y="2600325"/>
            <a:ext cx="2543100" cy="254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0" name="Google Shape;260;p92"/>
          <p:cNvSpPr>
            <a:spLocks noGrp="1"/>
          </p:cNvSpPr>
          <p:nvPr>
            <p:ph type="pic" idx="4"/>
          </p:nvPr>
        </p:nvSpPr>
        <p:spPr>
          <a:xfrm>
            <a:off x="2600325" y="0"/>
            <a:ext cx="2543100" cy="2543100"/>
          </a:xfrm>
          <a:prstGeom prst="rect">
            <a:avLst/>
          </a:prstGeom>
          <a:noFill/>
          <a:ln>
            <a:noFill/>
          </a:ln>
        </p:spPr>
      </p:sp>
      <p:sp>
        <p:nvSpPr>
          <p:cNvPr id="261" name="Google Shape;261;p92"/>
          <p:cNvSpPr>
            <a:spLocks noGrp="1"/>
          </p:cNvSpPr>
          <p:nvPr>
            <p:ph type="pic" idx="5"/>
          </p:nvPr>
        </p:nvSpPr>
        <p:spPr>
          <a:xfrm>
            <a:off x="2600325" y="2600325"/>
            <a:ext cx="2543100" cy="254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2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4656166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86855879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 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751126200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 and two 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550916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888870742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 column 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1098966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 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624776780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 title and 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840938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exto 3 columnas">
  <p:cSld name="CUSTOM_4_1">
    <p:bg>
      <p:bgPr>
        <a:noFill/>
        <a:effectLst/>
      </p:bgPr>
    </p:bg>
    <p:spTree>
      <p:nvGrpSpPr>
        <p:cNvPr id="1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64"/>
          <p:cNvSpPr/>
          <p:nvPr/>
        </p:nvSpPr>
        <p:spPr>
          <a:xfrm>
            <a:off x="0" y="1132500"/>
            <a:ext cx="28944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Google Shape;178;p64"/>
          <p:cNvSpPr/>
          <p:nvPr/>
        </p:nvSpPr>
        <p:spPr>
          <a:xfrm>
            <a:off x="3129450" y="1132500"/>
            <a:ext cx="28944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9" name="Google Shape;179;p64"/>
          <p:cNvSpPr/>
          <p:nvPr/>
        </p:nvSpPr>
        <p:spPr>
          <a:xfrm>
            <a:off x="6249750" y="1132500"/>
            <a:ext cx="2894400" cy="4011000"/>
          </a:xfrm>
          <a:prstGeom prst="rect">
            <a:avLst/>
          </a:prstGeom>
          <a:solidFill>
            <a:srgbClr val="E3F5F4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44">
          <p15:clr>
            <a:srgbClr val="FA7B17"/>
          </p15:clr>
        </p15:guide>
        <p15:guide id="2" pos="3714">
          <p15:clr>
            <a:srgbClr val="FA7B17"/>
          </p15:clr>
        </p15:guide>
      </p15:sldGuideLst>
    </p:ext>
  </p:extLs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59431787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 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82664755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71045832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4 conceptos">
  <p:cSld name="4 conceptos"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648249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533">
          <p15:clr>
            <a:srgbClr val="F9AD4C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s-419" smtClean="0"/>
              <a:pPr/>
              <a:t>‹#›</a:t>
            </a:fld>
            <a:endParaRPr lang="es-419"/>
          </a:p>
        </p:txBody>
      </p:sp>
    </p:spTree>
    <p:extLst>
      <p:ext uri="{BB962C8B-B14F-4D97-AF65-F5344CB8AC3E}">
        <p14:creationId xmlns:p14="http://schemas.microsoft.com/office/powerpoint/2010/main" val="1874098232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9209489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ita">
  <p:cSld name="CUSTOM_6"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65"/>
          <p:cNvSpPr/>
          <p:nvPr/>
        </p:nvSpPr>
        <p:spPr>
          <a:xfrm>
            <a:off x="5021300" y="-33325"/>
            <a:ext cx="4205100" cy="5226300"/>
          </a:xfrm>
          <a:prstGeom prst="rect">
            <a:avLst/>
          </a:prstGeom>
          <a:solidFill>
            <a:srgbClr val="83B2C7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p65"/>
          <p:cNvSpPr txBox="1">
            <a:spLocks noGrp="1"/>
          </p:cNvSpPr>
          <p:nvPr>
            <p:ph type="title"/>
          </p:nvPr>
        </p:nvSpPr>
        <p:spPr>
          <a:xfrm>
            <a:off x="914425" y="677100"/>
            <a:ext cx="3435900" cy="2868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chivo"/>
              <a:buNone/>
              <a:defRPr sz="2100" b="1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p65"/>
          <p:cNvSpPr txBox="1">
            <a:spLocks noGrp="1"/>
          </p:cNvSpPr>
          <p:nvPr>
            <p:ph type="subTitle" idx="1"/>
          </p:nvPr>
        </p:nvSpPr>
        <p:spPr>
          <a:xfrm>
            <a:off x="914425" y="3850150"/>
            <a:ext cx="3374100" cy="2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45725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chivo"/>
              <a:buNone/>
              <a:defRPr sz="9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533">
          <p15:clr>
            <a:srgbClr val="FA7B17"/>
          </p15:clr>
        </p15:guide>
        <p15:guide id="2" pos="576">
          <p15:clr>
            <a:srgbClr val="FA7B17"/>
          </p15:clr>
        </p15:guide>
        <p15:guide id="3" orient="horz" pos="2234">
          <p15:clr>
            <a:srgbClr val="FA7B17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">
  <p:cSld name="CUSTOM_10_1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66"/>
          <p:cNvSpPr/>
          <p:nvPr/>
        </p:nvSpPr>
        <p:spPr>
          <a:xfrm>
            <a:off x="-77750" y="-96012"/>
            <a:ext cx="9304200" cy="2114700"/>
          </a:xfrm>
          <a:prstGeom prst="rect">
            <a:avLst/>
          </a:prstGeom>
          <a:solidFill>
            <a:srgbClr val="E3F5F4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6" name="Google Shape;186;p66"/>
          <p:cNvSpPr/>
          <p:nvPr/>
        </p:nvSpPr>
        <p:spPr>
          <a:xfrm>
            <a:off x="-77725" y="1698500"/>
            <a:ext cx="9304200" cy="3543300"/>
          </a:xfrm>
          <a:prstGeom prst="rect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1152">
          <p15:clr>
            <a:srgbClr val="FA7B17"/>
          </p15:clr>
        </p15:guide>
        <p15:guide id="2" orient="horz" pos="1184">
          <p15:clr>
            <a:srgbClr val="FA7B17"/>
          </p15:clr>
        </p15:guide>
        <p15:guide id="3" orient="horz" pos="1861">
          <p15:clr>
            <a:srgbClr val="FA7B17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iseño base">
  <p:cSld name="CUSTOM_2"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67"/>
          <p:cNvSpPr txBox="1">
            <a:spLocks noGrp="1"/>
          </p:cNvSpPr>
          <p:nvPr>
            <p:ph type="title"/>
          </p:nvPr>
        </p:nvSpPr>
        <p:spPr>
          <a:xfrm>
            <a:off x="456975" y="1243538"/>
            <a:ext cx="8289600" cy="384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4B2E"/>
              </a:buClr>
              <a:buSzPts val="2100"/>
              <a:buFont typeface="Archivo"/>
              <a:buNone/>
              <a:defRPr sz="2100" b="0" i="0" u="none" strike="noStrike" cap="none">
                <a:solidFill>
                  <a:srgbClr val="FF4B2E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Montserrat Medium"/>
              <a:buNone/>
              <a:defRPr sz="700" b="0" i="0" u="none" strike="noStrike" cap="none">
                <a:solidFill>
                  <a:srgbClr val="000000"/>
                </a:solidFill>
                <a:latin typeface="Montserrat Medium"/>
                <a:ea typeface="Montserrat Medium"/>
                <a:cs typeface="Montserrat Medium"/>
                <a:sym typeface="Montserrat Medium"/>
              </a:defRPr>
            </a:lvl9pPr>
          </a:lstStyle>
          <a:p>
            <a:endParaRPr/>
          </a:p>
        </p:txBody>
      </p:sp>
      <p:sp>
        <p:nvSpPr>
          <p:cNvPr id="189" name="Google Shape;189;p67"/>
          <p:cNvSpPr txBox="1">
            <a:spLocks noGrp="1"/>
          </p:cNvSpPr>
          <p:nvPr>
            <p:ph type="body" idx="1"/>
          </p:nvPr>
        </p:nvSpPr>
        <p:spPr>
          <a:xfrm>
            <a:off x="457988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  <p:sp>
        <p:nvSpPr>
          <p:cNvPr id="190" name="Google Shape;190;p67"/>
          <p:cNvSpPr txBox="1">
            <a:spLocks noGrp="1"/>
          </p:cNvSpPr>
          <p:nvPr>
            <p:ph type="body" idx="2"/>
          </p:nvPr>
        </p:nvSpPr>
        <p:spPr>
          <a:xfrm>
            <a:off x="4793713" y="2218400"/>
            <a:ext cx="3893400" cy="155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L="457200" marR="0" lvl="0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L="914400" marR="0" lvl="1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2pPr>
            <a:lvl3pPr marL="1371600" marR="0" lvl="2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3pPr>
            <a:lvl4pPr marL="1828800" marR="0" lvl="3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4pPr>
            <a:lvl5pPr marL="2286000" marR="0" lvl="4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5pPr>
            <a:lvl6pPr marL="2743200" marR="0" lvl="5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6pPr>
            <a:lvl7pPr marL="3200400" marR="0" lvl="6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●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7pPr>
            <a:lvl8pPr marL="3657600" marR="0" lvl="7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○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8pPr>
            <a:lvl9pPr marL="4114800" marR="0" lvl="8" indent="-3048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chivo"/>
              <a:buChar char="■"/>
              <a:defRPr sz="1200" b="0" i="0" u="none" strike="noStrike" cap="none">
                <a:solidFill>
                  <a:srgbClr val="000000"/>
                </a:solidFill>
                <a:latin typeface="Archivo"/>
                <a:ea typeface="Archivo"/>
                <a:cs typeface="Archivo"/>
                <a:sym typeface="Archivo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wuru">
  <p:cSld name="CUSTOM_2_1_1_1_1"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68"/>
          <p:cNvSpPr/>
          <p:nvPr/>
        </p:nvSpPr>
        <p:spPr>
          <a:xfrm>
            <a:off x="0" y="0"/>
            <a:ext cx="3408300" cy="5143500"/>
          </a:xfrm>
          <a:prstGeom prst="rect">
            <a:avLst/>
          </a:prstGeom>
          <a:solidFill>
            <a:srgbClr val="37326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Google Shape;193;p68"/>
          <p:cNvSpPr txBox="1">
            <a:spLocks noGrp="1"/>
          </p:cNvSpPr>
          <p:nvPr>
            <p:ph type="title"/>
          </p:nvPr>
        </p:nvSpPr>
        <p:spPr>
          <a:xfrm>
            <a:off x="456975" y="2568050"/>
            <a:ext cx="3262500" cy="185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25" rIns="45725" bIns="45725" anchor="t" anchorCtr="0">
            <a:noAutofit/>
          </a:bodyPr>
          <a:lstStyle>
            <a:lvl1pPr marR="0"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2100"/>
              <a:buFont typeface="Archivo"/>
              <a:buNone/>
              <a:defRPr sz="2100" b="1" i="0" u="none" strike="noStrike" cap="none">
                <a:solidFill>
                  <a:srgbClr val="FFFFFF"/>
                </a:solidFill>
                <a:latin typeface="Archivo"/>
                <a:ea typeface="Archivo"/>
                <a:cs typeface="Archivo"/>
                <a:sym typeface="Archivo"/>
              </a:defRPr>
            </a:lvl1pPr>
            <a:lvl2pPr marR="0"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marR="0"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marR="0"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marR="0"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marR="0"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marR="0"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marR="0"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marR="0"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None/>
              <a:defRPr sz="1800" b="0" i="0" u="none" strike="noStrike" cap="non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1026">
          <p15:clr>
            <a:srgbClr val="FA7B17"/>
          </p15:clr>
        </p15:guide>
        <p15:guide id="2" orient="horz" pos="1278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desarrollo sección">
  <p:cSld name="CUSTOM_12"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69"/>
          <p:cNvSpPr/>
          <p:nvPr/>
        </p:nvSpPr>
        <p:spPr>
          <a:xfrm>
            <a:off x="-16100" y="-16100"/>
            <a:ext cx="9160200" cy="863100"/>
          </a:xfrm>
          <a:prstGeom prst="rect">
            <a:avLst/>
          </a:prstGeom>
          <a:solidFill>
            <a:srgbClr val="FF4B2E"/>
          </a:solidFill>
          <a:ln>
            <a:noFill/>
          </a:ln>
        </p:spPr>
        <p:txBody>
          <a:bodyPr spcFirstLastPara="1" wrap="square" lIns="45725" tIns="45725" rIns="45725" bIns="457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endParaRPr sz="700" b="0" i="0" u="none" strike="noStrike" cap="none" dirty="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slideLayout" Target="../slideLayouts/slideLayout45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704" r:id="rId1"/>
    <p:sldLayoutId id="2147483706" r:id="rId2"/>
    <p:sldLayoutId id="2147483707" r:id="rId3"/>
    <p:sldLayoutId id="2147483708" r:id="rId4"/>
    <p:sldLayoutId id="2147483709" r:id="rId5"/>
    <p:sldLayoutId id="2147483710" r:id="rId6"/>
    <p:sldLayoutId id="2147483711" r:id="rId7"/>
    <p:sldLayoutId id="2147483712" r:id="rId8"/>
    <p:sldLayoutId id="2147483713" r:id="rId9"/>
    <p:sldLayoutId id="2147483714" r:id="rId10"/>
    <p:sldLayoutId id="2147483715" r:id="rId11"/>
    <p:sldLayoutId id="2147483716" r:id="rId12"/>
    <p:sldLayoutId id="2147483717" r:id="rId13"/>
    <p:sldLayoutId id="2147483718" r:id="rId14"/>
    <p:sldLayoutId id="2147483719" r:id="rId15"/>
    <p:sldLayoutId id="2147483720" r:id="rId16"/>
    <p:sldLayoutId id="2147483721" r:id="rId17"/>
    <p:sldLayoutId id="2147483722" r:id="rId18"/>
    <p:sldLayoutId id="2147483723" r:id="rId19"/>
    <p:sldLayoutId id="2147483724" r:id="rId20"/>
    <p:sldLayoutId id="2147483725" r:id="rId21"/>
    <p:sldLayoutId id="2147483726" r:id="rId22"/>
    <p:sldLayoutId id="2147483727" r:id="rId23"/>
    <p:sldLayoutId id="2147483728" r:id="rId24"/>
    <p:sldLayoutId id="2147483729" r:id="rId25"/>
    <p:sldLayoutId id="2147483730" r:id="rId26"/>
    <p:sldLayoutId id="2147483731" r:id="rId27"/>
    <p:sldLayoutId id="2147483732" r:id="rId28"/>
    <p:sldLayoutId id="2147483733" r:id="rId29"/>
    <p:sldLayoutId id="2147483734" r:id="rId30"/>
    <p:sldLayoutId id="2147483736" r:id="rId31"/>
    <p:sldLayoutId id="2147483812" r:id="rId32"/>
    <p:sldLayoutId id="2147483813" r:id="rId33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EA4335"/>
          </p15:clr>
        </p15:guide>
        <p15:guide id="2" pos="2740">
          <p15:clr>
            <a:srgbClr val="EA4335"/>
          </p15:clr>
        </p15:guide>
        <p15:guide id="3" pos="288">
          <p15:clr>
            <a:srgbClr val="EA4335"/>
          </p15:clr>
        </p15:guide>
        <p15:guide id="4" pos="5472">
          <p15:clr>
            <a:srgbClr val="EA4335"/>
          </p15:clr>
        </p15:guide>
        <p15:guide id="5" orient="horz" pos="425">
          <p15:clr>
            <a:srgbClr val="EA4335"/>
          </p15:clr>
        </p15:guide>
        <p15:guide id="6" orient="horz" pos="2977">
          <p15:clr>
            <a:srgbClr val="EA4335"/>
          </p15:clr>
        </p15:guide>
        <p15:guide id="7" pos="3020">
          <p15:clr>
            <a:srgbClr val="EA4335"/>
          </p15:clr>
        </p15:guide>
        <p15:guide id="8" pos="2880">
          <p15:clr>
            <a:srgbClr val="EA4335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s"/>
              <a:t>‹#›</a:t>
            </a:fld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3591489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801" r:id="rId1"/>
    <p:sldLayoutId id="2147483803" r:id="rId2"/>
    <p:sldLayoutId id="2147483804" r:id="rId3"/>
    <p:sldLayoutId id="2147483805" r:id="rId4"/>
    <p:sldLayoutId id="2147483806" r:id="rId5"/>
    <p:sldLayoutId id="2147483807" r:id="rId6"/>
    <p:sldLayoutId id="2147483808" r:id="rId7"/>
    <p:sldLayoutId id="2147483809" r:id="rId8"/>
    <p:sldLayoutId id="2147483810" r:id="rId9"/>
    <p:sldLayoutId id="2147483811" r:id="rId10"/>
    <p:sldLayoutId id="2147483814" r:id="rId11"/>
    <p:sldLayoutId id="2147483815" r:id="rId12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8.xml"/><Relationship Id="rId2" Type="http://schemas.openxmlformats.org/officeDocument/2006/relationships/video" Target="../media/media1.webm"/><Relationship Id="rId1" Type="http://schemas.microsoft.com/office/2007/relationships/media" Target="../media/media1.webm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microsoft.com/office/2007/relationships/media" Target="../media/media2.mp4"/><Relationship Id="rId1" Type="http://schemas.openxmlformats.org/officeDocument/2006/relationships/video" Target="NULL" TargetMode="External"/><Relationship Id="rId5" Type="http://schemas.openxmlformats.org/officeDocument/2006/relationships/image" Target="../media/image22.png"/><Relationship Id="rId4" Type="http://schemas.openxmlformats.org/officeDocument/2006/relationships/notesSlide" Target="../notesSlides/notesSl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26.png"/><Relationship Id="rId5" Type="http://schemas.openxmlformats.org/officeDocument/2006/relationships/image" Target="../media/image25.svg"/><Relationship Id="rId4" Type="http://schemas.openxmlformats.org/officeDocument/2006/relationships/image" Target="../media/image24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5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27.png"/><Relationship Id="rId4" Type="http://schemas.openxmlformats.org/officeDocument/2006/relationships/notesSlide" Target="../notesSlides/notesSl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4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4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3" Type="http://schemas.microsoft.com/office/2007/relationships/media" Target="../media/media5.mp4"/><Relationship Id="rId7" Type="http://schemas.openxmlformats.org/officeDocument/2006/relationships/image" Target="../media/image36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notesSlide" Target="../notesSlides/notesSlide17.xml"/><Relationship Id="rId5" Type="http://schemas.openxmlformats.org/officeDocument/2006/relationships/slideLayout" Target="../slideLayouts/slideLayout44.xml"/><Relationship Id="rId4" Type="http://schemas.openxmlformats.org/officeDocument/2006/relationships/video" Target="../media/media5.mp4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3.xml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2.png"/><Relationship Id="rId5" Type="http://schemas.openxmlformats.org/officeDocument/2006/relationships/hyperlink" Target="https://github.com/orgs/WURU-LLC/projects/30/views/7?pane=issue&amp;itemId=129370031&amp;issue=wuru-llc%7Cmagic-calendar%7C5340" TargetMode="External"/><Relationship Id="rId4" Type="http://schemas.openxmlformats.org/officeDocument/2006/relationships/image" Target="../media/image41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3.xml"/><Relationship Id="rId6" Type="http://schemas.openxmlformats.org/officeDocument/2006/relationships/image" Target="../media/image46.sv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5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3.xml"/><Relationship Id="rId5" Type="http://schemas.openxmlformats.org/officeDocument/2006/relationships/image" Target="../media/image49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3.xml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12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2.xml"/><Relationship Id="rId6" Type="http://schemas.openxmlformats.org/officeDocument/2006/relationships/image" Target="../media/image11.png"/><Relationship Id="rId11" Type="http://schemas.openxmlformats.org/officeDocument/2006/relationships/image" Target="../media/image16.png"/><Relationship Id="rId5" Type="http://schemas.openxmlformats.org/officeDocument/2006/relationships/image" Target="../media/image10.png"/><Relationship Id="rId10" Type="http://schemas.openxmlformats.org/officeDocument/2006/relationships/image" Target="../media/image15.png"/><Relationship Id="rId4" Type="http://schemas.openxmlformats.org/officeDocument/2006/relationships/image" Target="../media/image9.png"/><Relationship Id="rId9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1E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3B7AACA2-520B-93C7-BD4B-F2574790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oxpanel.CEcPy8ec">
            <a:hlinkClick r:id="" action="ppaction://media"/>
            <a:extLst>
              <a:ext uri="{FF2B5EF4-FFF2-40B4-BE49-F238E27FC236}">
                <a16:creationId xmlns:a16="http://schemas.microsoft.com/office/drawing/2014/main" id="{3B8A98C1-F550-6099-73CD-529737F275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714743" y="508830"/>
            <a:ext cx="3324225" cy="3324225"/>
          </a:xfrm>
          <a:prstGeom prst="rect">
            <a:avLst/>
          </a:prstGeom>
        </p:spPr>
      </p:pic>
      <p:sp>
        <p:nvSpPr>
          <p:cNvPr id="3" name="Google Shape;377;p102">
            <a:extLst>
              <a:ext uri="{FF2B5EF4-FFF2-40B4-BE49-F238E27FC236}">
                <a16:creationId xmlns:a16="http://schemas.microsoft.com/office/drawing/2014/main" id="{73B64733-AC3F-FE1A-94FA-1813AA9E9A0A}"/>
              </a:ext>
            </a:extLst>
          </p:cNvPr>
          <p:cNvSpPr txBox="1"/>
          <p:nvPr/>
        </p:nvSpPr>
        <p:spPr>
          <a:xfrm>
            <a:off x="404446" y="923331"/>
            <a:ext cx="6187740" cy="9079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MX" sz="4700" b="1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Salud LLM Native</a:t>
            </a:r>
          </a:p>
        </p:txBody>
      </p:sp>
      <p:pic>
        <p:nvPicPr>
          <p:cNvPr id="5" name="Google Shape;271;p94">
            <a:extLst>
              <a:ext uri="{FF2B5EF4-FFF2-40B4-BE49-F238E27FC236}">
                <a16:creationId xmlns:a16="http://schemas.microsoft.com/office/drawing/2014/main" id="{3E587C64-FBEF-A55A-8BF1-7178F39BD266}"/>
              </a:ext>
            </a:extLst>
          </p:cNvPr>
          <p:cNvPicPr preferRelativeResize="0"/>
          <p:nvPr/>
        </p:nvPicPr>
        <p:blipFill rotWithShape="1">
          <a:blip r:embed="rId6">
            <a:alphaModFix/>
          </a:blip>
          <a:srcRect t="59" b="49"/>
          <a:stretch/>
        </p:blipFill>
        <p:spPr>
          <a:xfrm>
            <a:off x="8280461" y="4634670"/>
            <a:ext cx="678901" cy="3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Google Shape;377;p102">
            <a:extLst>
              <a:ext uri="{FF2B5EF4-FFF2-40B4-BE49-F238E27FC236}">
                <a16:creationId xmlns:a16="http://schemas.microsoft.com/office/drawing/2014/main" id="{7EEC4519-E1DC-4E19-BFBB-59CC5C0B40B9}"/>
              </a:ext>
            </a:extLst>
          </p:cNvPr>
          <p:cNvSpPr txBox="1"/>
          <p:nvPr/>
        </p:nvSpPr>
        <p:spPr>
          <a:xfrm>
            <a:off x="404446" y="1831242"/>
            <a:ext cx="6187740" cy="4924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r>
              <a:rPr lang="es-MX" sz="2000" dirty="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Alto rendimiento en la era de AI</a:t>
            </a:r>
          </a:p>
        </p:txBody>
      </p:sp>
    </p:spTree>
    <p:extLst>
      <p:ext uri="{BB962C8B-B14F-4D97-AF65-F5344CB8AC3E}">
        <p14:creationId xmlns:p14="http://schemas.microsoft.com/office/powerpoint/2010/main" val="2315947787"/>
      </p:ext>
    </p:extLst>
  </p:cSld>
  <p:clrMapOvr>
    <a:masterClrMapping/>
  </p:clrMapOvr>
  <p:timing>
    <p:tnLst>
      <p:par>
        <p:cTn id="1" dur="indefinite" restart="never" nodeType="tmRoot">
          <p:childTnLst>
            <p:video>
              <p:cMediaNode vol="80000">
                <p:cTn id="2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6C6E2AB-8D66-5A3B-149A-45A3BB6F2B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EEAE4A-C2E2-99CE-2BD0-19FDE1A2FF02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79;p95">
            <a:extLst>
              <a:ext uri="{FF2B5EF4-FFF2-40B4-BE49-F238E27FC236}">
                <a16:creationId xmlns:a16="http://schemas.microsoft.com/office/drawing/2014/main" id="{7217A1CA-7499-80EB-56C8-60650B81CA9D}"/>
              </a:ext>
            </a:extLst>
          </p:cNvPr>
          <p:cNvSpPr txBox="1"/>
          <p:nvPr/>
        </p:nvSpPr>
        <p:spPr>
          <a:xfrm>
            <a:off x="684729" y="365013"/>
            <a:ext cx="580174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LLM Native</a:t>
            </a:r>
            <a:endParaRPr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E62849DD-765E-2120-02D5-A1159B4DFB1A}"/>
              </a:ext>
            </a:extLst>
          </p:cNvPr>
          <p:cNvSpPr/>
          <p:nvPr/>
        </p:nvSpPr>
        <p:spPr>
          <a:xfrm>
            <a:off x="3827721" y="1702548"/>
            <a:ext cx="1108445" cy="11084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100" b="1" dirty="0">
                <a:solidFill>
                  <a:schemeClr val="tx1"/>
                </a:solidFill>
              </a:rPr>
              <a:t>LLM</a:t>
            </a:r>
            <a:endParaRPr lang="es-AR" sz="105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9BFE000-0530-C483-298A-7658AF683FCF}"/>
              </a:ext>
            </a:extLst>
          </p:cNvPr>
          <p:cNvSpPr txBox="1"/>
          <p:nvPr/>
        </p:nvSpPr>
        <p:spPr>
          <a:xfrm>
            <a:off x="813960" y="1967875"/>
            <a:ext cx="1559843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Entrada</a:t>
            </a:r>
            <a:endParaRPr lang="es-AR" sz="27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8C1170-0979-C425-F5C4-8840AE47E2C4}"/>
              </a:ext>
            </a:extLst>
          </p:cNvPr>
          <p:cNvSpPr txBox="1"/>
          <p:nvPr/>
        </p:nvSpPr>
        <p:spPr>
          <a:xfrm>
            <a:off x="6592807" y="1978509"/>
            <a:ext cx="139485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Salida</a:t>
            </a:r>
            <a:endParaRPr lang="es-AR" sz="27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652D470E-1DE0-EEA4-C882-361706CAF9DD}"/>
              </a:ext>
            </a:extLst>
          </p:cNvPr>
          <p:cNvCxnSpPr>
            <a:cxnSpLocks/>
          </p:cNvCxnSpPr>
          <p:nvPr/>
        </p:nvCxnSpPr>
        <p:spPr>
          <a:xfrm>
            <a:off x="2272100" y="2256471"/>
            <a:ext cx="13975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982A0E1-B7C6-1E67-FBFE-87E2802599A3}"/>
              </a:ext>
            </a:extLst>
          </p:cNvPr>
          <p:cNvCxnSpPr>
            <a:cxnSpLocks/>
          </p:cNvCxnSpPr>
          <p:nvPr/>
        </p:nvCxnSpPr>
        <p:spPr>
          <a:xfrm>
            <a:off x="5131493" y="2256471"/>
            <a:ext cx="13975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CDD643E6-1E55-8AF7-72FD-9044783B3EC6}"/>
              </a:ext>
            </a:extLst>
          </p:cNvPr>
          <p:cNvSpPr txBox="1"/>
          <p:nvPr/>
        </p:nvSpPr>
        <p:spPr>
          <a:xfrm>
            <a:off x="1368580" y="3365216"/>
            <a:ext cx="13475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Memoria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E16312-C4F5-E3C2-E1B7-6BAE2D1B9A2B}"/>
              </a:ext>
            </a:extLst>
          </p:cNvPr>
          <p:cNvSpPr txBox="1"/>
          <p:nvPr/>
        </p:nvSpPr>
        <p:spPr>
          <a:xfrm>
            <a:off x="2970858" y="3538339"/>
            <a:ext cx="101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Tools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9D9FF72-F107-A019-DD61-2C0681B42EB2}"/>
              </a:ext>
            </a:extLst>
          </p:cNvPr>
          <p:cNvSpPr txBox="1"/>
          <p:nvPr/>
        </p:nvSpPr>
        <p:spPr>
          <a:xfrm>
            <a:off x="4050060" y="3548971"/>
            <a:ext cx="170215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Base de datos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206A3A5-9837-9974-0E3B-CF3960CC3EA3}"/>
              </a:ext>
            </a:extLst>
          </p:cNvPr>
          <p:cNvSpPr txBox="1"/>
          <p:nvPr/>
        </p:nvSpPr>
        <p:spPr>
          <a:xfrm>
            <a:off x="6079284" y="3549882"/>
            <a:ext cx="169613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Instrucciones</a:t>
            </a:r>
            <a:endParaRPr lang="es-AR" sz="2700" dirty="0">
              <a:solidFill>
                <a:schemeClr val="bg1"/>
              </a:solidFill>
            </a:endParaRP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37A09CC4-EB23-8F4F-55C4-A77B9090EFEF}"/>
              </a:ext>
            </a:extLst>
          </p:cNvPr>
          <p:cNvCxnSpPr>
            <a:cxnSpLocks/>
          </p:cNvCxnSpPr>
          <p:nvPr/>
        </p:nvCxnSpPr>
        <p:spPr>
          <a:xfrm flipH="1">
            <a:off x="2277441" y="2672850"/>
            <a:ext cx="1559844" cy="645617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BEFC877F-C772-11DE-76A3-26C1423E2C92}"/>
              </a:ext>
            </a:extLst>
          </p:cNvPr>
          <p:cNvCxnSpPr>
            <a:cxnSpLocks/>
            <a:endCxn id="11" idx="0"/>
          </p:cNvCxnSpPr>
          <p:nvPr/>
        </p:nvCxnSpPr>
        <p:spPr>
          <a:xfrm flipH="1">
            <a:off x="3480391" y="2810993"/>
            <a:ext cx="713789" cy="727346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389E8A1F-9AF9-2381-6A1F-ED2F68256D02}"/>
              </a:ext>
            </a:extLst>
          </p:cNvPr>
          <p:cNvCxnSpPr/>
          <p:nvPr/>
        </p:nvCxnSpPr>
        <p:spPr>
          <a:xfrm>
            <a:off x="4601585" y="2857683"/>
            <a:ext cx="152307" cy="633966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60F658F8-974E-68BD-CB93-6FF86BC04F78}"/>
              </a:ext>
            </a:extLst>
          </p:cNvPr>
          <p:cNvCxnSpPr>
            <a:cxnSpLocks/>
          </p:cNvCxnSpPr>
          <p:nvPr/>
        </p:nvCxnSpPr>
        <p:spPr>
          <a:xfrm>
            <a:off x="4882412" y="2660209"/>
            <a:ext cx="1612006" cy="889673"/>
          </a:xfrm>
          <a:prstGeom prst="straightConnector1">
            <a:avLst/>
          </a:prstGeom>
          <a:ln>
            <a:solidFill>
              <a:srgbClr val="FFFF00"/>
            </a:solidFill>
            <a:prstDash val="dash"/>
            <a:headEnd type="triangl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071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3105ACF-8767-5546-61DA-F6B0F1A491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C846016-A647-7878-2B14-CB07FD678CCB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79;p95">
            <a:extLst>
              <a:ext uri="{FF2B5EF4-FFF2-40B4-BE49-F238E27FC236}">
                <a16:creationId xmlns:a16="http://schemas.microsoft.com/office/drawing/2014/main" id="{BEB159C8-14BA-72F3-F3E7-34143FE13730}"/>
              </a:ext>
            </a:extLst>
          </p:cNvPr>
          <p:cNvSpPr txBox="1"/>
          <p:nvPr/>
        </p:nvSpPr>
        <p:spPr>
          <a:xfrm>
            <a:off x="684729" y="365013"/>
            <a:ext cx="580174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Framework LLM Native</a:t>
            </a:r>
            <a:endParaRPr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0BC7941F-A117-4C38-2722-011621CB0110}"/>
              </a:ext>
            </a:extLst>
          </p:cNvPr>
          <p:cNvSpPr/>
          <p:nvPr/>
        </p:nvSpPr>
        <p:spPr>
          <a:xfrm>
            <a:off x="2803265" y="1702248"/>
            <a:ext cx="1108445" cy="11084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200" b="1" dirty="0">
                <a:solidFill>
                  <a:schemeClr val="tx1"/>
                </a:solidFill>
              </a:rPr>
              <a:t>Human </a:t>
            </a:r>
            <a:r>
              <a:rPr lang="es-AR" sz="1200" b="1" dirty="0" err="1">
                <a:solidFill>
                  <a:schemeClr val="tx1"/>
                </a:solidFill>
              </a:rPr>
              <a:t>Work</a:t>
            </a:r>
            <a:endParaRPr lang="es-AR" sz="600" b="1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2B7C93-6952-6972-4E23-621A46DD5FAD}"/>
              </a:ext>
            </a:extLst>
          </p:cNvPr>
          <p:cNvSpPr txBox="1"/>
          <p:nvPr/>
        </p:nvSpPr>
        <p:spPr>
          <a:xfrm>
            <a:off x="752316" y="1960052"/>
            <a:ext cx="1108445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Input</a:t>
            </a:r>
            <a:endParaRPr lang="es-AR" sz="2700" b="1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72E1139-9918-0F87-0B02-38407AF9D200}"/>
              </a:ext>
            </a:extLst>
          </p:cNvPr>
          <p:cNvSpPr txBox="1"/>
          <p:nvPr/>
        </p:nvSpPr>
        <p:spPr>
          <a:xfrm>
            <a:off x="6626416" y="2002593"/>
            <a:ext cx="1394858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700" b="1" dirty="0">
                <a:solidFill>
                  <a:schemeClr val="bg1"/>
                </a:solidFill>
              </a:rPr>
              <a:t>Output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CD00573-D7D3-4982-06A3-FB8930CAC834}"/>
              </a:ext>
            </a:extLst>
          </p:cNvPr>
          <p:cNvCxnSpPr>
            <a:cxnSpLocks/>
          </p:cNvCxnSpPr>
          <p:nvPr/>
        </p:nvCxnSpPr>
        <p:spPr>
          <a:xfrm>
            <a:off x="1820155" y="2242708"/>
            <a:ext cx="754879" cy="1376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ADD008B-045B-B35F-0E8C-32BFD5E5E7FD}"/>
              </a:ext>
            </a:extLst>
          </p:cNvPr>
          <p:cNvCxnSpPr>
            <a:cxnSpLocks/>
          </p:cNvCxnSpPr>
          <p:nvPr/>
        </p:nvCxnSpPr>
        <p:spPr>
          <a:xfrm>
            <a:off x="5833241" y="2256471"/>
            <a:ext cx="695768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Oval 18">
            <a:extLst>
              <a:ext uri="{FF2B5EF4-FFF2-40B4-BE49-F238E27FC236}">
                <a16:creationId xmlns:a16="http://schemas.microsoft.com/office/drawing/2014/main" id="{9259838E-F56E-70AE-24B7-EBA6B4A2A21C}"/>
              </a:ext>
            </a:extLst>
          </p:cNvPr>
          <p:cNvSpPr/>
          <p:nvPr/>
        </p:nvSpPr>
        <p:spPr>
          <a:xfrm>
            <a:off x="4500605" y="1702248"/>
            <a:ext cx="1108445" cy="11084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1050" b="1" dirty="0">
                <a:solidFill>
                  <a:schemeClr val="tx1"/>
                </a:solidFill>
              </a:rPr>
              <a:t>LLM </a:t>
            </a:r>
            <a:r>
              <a:rPr lang="es-AR" sz="1050" b="1" dirty="0" err="1">
                <a:solidFill>
                  <a:schemeClr val="tx1"/>
                </a:solidFill>
              </a:rPr>
              <a:t>Work</a:t>
            </a:r>
            <a:endParaRPr lang="es-AR" sz="1050" b="1" dirty="0">
              <a:solidFill>
                <a:schemeClr val="tx1"/>
              </a:solidFill>
            </a:endParaRPr>
          </a:p>
        </p:txBody>
      </p:sp>
      <p:sp>
        <p:nvSpPr>
          <p:cNvPr id="21" name="Plus 20">
            <a:extLst>
              <a:ext uri="{FF2B5EF4-FFF2-40B4-BE49-F238E27FC236}">
                <a16:creationId xmlns:a16="http://schemas.microsoft.com/office/drawing/2014/main" id="{62ABB097-51C2-0B07-AAA2-CE0A3C27862B}"/>
              </a:ext>
            </a:extLst>
          </p:cNvPr>
          <p:cNvSpPr/>
          <p:nvPr/>
        </p:nvSpPr>
        <p:spPr>
          <a:xfrm>
            <a:off x="3954676" y="2018486"/>
            <a:ext cx="502962" cy="544182"/>
          </a:xfrm>
          <a:prstGeom prst="mathPlus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2" name="Right Brace 21">
            <a:extLst>
              <a:ext uri="{FF2B5EF4-FFF2-40B4-BE49-F238E27FC236}">
                <a16:creationId xmlns:a16="http://schemas.microsoft.com/office/drawing/2014/main" id="{EE820F12-6C8E-BC0C-E546-C73B8F315E9F}"/>
              </a:ext>
            </a:extLst>
          </p:cNvPr>
          <p:cNvSpPr/>
          <p:nvPr/>
        </p:nvSpPr>
        <p:spPr>
          <a:xfrm rot="5400000">
            <a:off x="4048396" y="1525109"/>
            <a:ext cx="300976" cy="3037488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ES_tradnl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A3B1F29-F570-1A06-010C-2798D636D25C}"/>
              </a:ext>
            </a:extLst>
          </p:cNvPr>
          <p:cNvSpPr txBox="1"/>
          <p:nvPr/>
        </p:nvSpPr>
        <p:spPr>
          <a:xfrm>
            <a:off x="3357488" y="3194341"/>
            <a:ext cx="1845134" cy="5078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2700" b="1" dirty="0" err="1">
                <a:solidFill>
                  <a:schemeClr val="bg1"/>
                </a:solidFill>
              </a:rPr>
              <a:t>workflow</a:t>
            </a:r>
            <a:endParaRPr lang="es-AR" sz="27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5806132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15115EDD-54E3-FE61-A24B-E7D5FD3445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0426E2-691C-EE8C-F116-CDB385B26475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79;p95">
            <a:extLst>
              <a:ext uri="{FF2B5EF4-FFF2-40B4-BE49-F238E27FC236}">
                <a16:creationId xmlns:a16="http://schemas.microsoft.com/office/drawing/2014/main" id="{6C2FBE6C-EF11-5523-0BBF-2A307DE63CF3}"/>
              </a:ext>
            </a:extLst>
          </p:cNvPr>
          <p:cNvSpPr txBox="1"/>
          <p:nvPr/>
        </p:nvSpPr>
        <p:spPr>
          <a:xfrm>
            <a:off x="799594" y="1626226"/>
            <a:ext cx="730313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lvl="0" algn="ctr"/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Flujo de Solicitudes Quirúrgicas</a:t>
            </a:r>
            <a:endParaRPr lang="es-419"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 Native</a:t>
            </a:r>
            <a:endParaRPr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2706744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emo asistente">
            <a:hlinkClick r:id="" action="ppaction://media"/>
            <a:extLst>
              <a:ext uri="{FF2B5EF4-FFF2-40B4-BE49-F238E27FC236}">
                <a16:creationId xmlns:a16="http://schemas.microsoft.com/office/drawing/2014/main" id="{8CB5051C-05D5-BA94-E285-2931C537018F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end="331.2882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9515455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73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B969C2E-68F7-A89A-7B4A-F272AC497C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89506291-B981-8FBD-B9CD-784D04B24A35}"/>
              </a:ext>
            </a:extLst>
          </p:cNvPr>
          <p:cNvSpPr/>
          <p:nvPr/>
        </p:nvSpPr>
        <p:spPr>
          <a:xfrm>
            <a:off x="3827721" y="1343700"/>
            <a:ext cx="1108445" cy="11084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100" b="1" dirty="0">
                <a:solidFill>
                  <a:schemeClr val="tx1"/>
                </a:solidFill>
              </a:rPr>
              <a:t>LLM</a:t>
            </a:r>
            <a:endParaRPr lang="es-AR" sz="105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A9B50ECD-B8E4-5524-B8C5-C2F47DE71FDF}"/>
              </a:ext>
            </a:extLst>
          </p:cNvPr>
          <p:cNvCxnSpPr>
            <a:cxnSpLocks/>
          </p:cNvCxnSpPr>
          <p:nvPr/>
        </p:nvCxnSpPr>
        <p:spPr>
          <a:xfrm>
            <a:off x="2382768" y="1895260"/>
            <a:ext cx="1434320" cy="2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69076E46-589C-A723-B3AB-26705C73089F}"/>
              </a:ext>
            </a:extLst>
          </p:cNvPr>
          <p:cNvCxnSpPr>
            <a:cxnSpLocks/>
          </p:cNvCxnSpPr>
          <p:nvPr/>
        </p:nvCxnSpPr>
        <p:spPr>
          <a:xfrm>
            <a:off x="5021895" y="1900577"/>
            <a:ext cx="139751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E006F9CF-0F4F-0A61-0B13-9DDC8E554B7E}"/>
              </a:ext>
            </a:extLst>
          </p:cNvPr>
          <p:cNvSpPr txBox="1"/>
          <p:nvPr/>
        </p:nvSpPr>
        <p:spPr>
          <a:xfrm>
            <a:off x="720104" y="3001244"/>
            <a:ext cx="101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Memory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4CDDA9-9E26-183D-76A9-EA49C958D0F8}"/>
              </a:ext>
            </a:extLst>
          </p:cNvPr>
          <p:cNvSpPr txBox="1"/>
          <p:nvPr/>
        </p:nvSpPr>
        <p:spPr>
          <a:xfrm>
            <a:off x="1997747" y="3095237"/>
            <a:ext cx="16737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>
                <a:solidFill>
                  <a:schemeClr val="bg1"/>
                </a:solidFill>
              </a:rPr>
              <a:t>API Wúru Core</a:t>
            </a:r>
            <a:endParaRPr lang="es-AR" sz="2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9FBB75B-EB25-0FEC-458C-C2109CAEFC92}"/>
              </a:ext>
            </a:extLst>
          </p:cNvPr>
          <p:cNvSpPr txBox="1"/>
          <p:nvPr/>
        </p:nvSpPr>
        <p:spPr>
          <a:xfrm>
            <a:off x="4018162" y="3179490"/>
            <a:ext cx="139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Databases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C24EF9-6EF4-5641-A28D-1F7EF34E9BEF}"/>
              </a:ext>
            </a:extLst>
          </p:cNvPr>
          <p:cNvSpPr txBox="1"/>
          <p:nvPr/>
        </p:nvSpPr>
        <p:spPr>
          <a:xfrm>
            <a:off x="5716579" y="3211743"/>
            <a:ext cx="139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Instructions</a:t>
            </a:r>
            <a:endParaRPr lang="es-AR" sz="27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EF9DD79-A193-D193-1779-0C6A071D0903}"/>
              </a:ext>
            </a:extLst>
          </p:cNvPr>
          <p:cNvCxnSpPr>
            <a:cxnSpLocks/>
            <a:stCxn id="4" idx="3"/>
            <a:endCxn id="13" idx="0"/>
          </p:cNvCxnSpPr>
          <p:nvPr/>
        </p:nvCxnSpPr>
        <p:spPr>
          <a:xfrm flipH="1">
            <a:off x="1229637" y="2289817"/>
            <a:ext cx="2760412" cy="711427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CADDABC8-E4E5-54FD-33E0-3AE09F0DC4BD}"/>
              </a:ext>
            </a:extLst>
          </p:cNvPr>
          <p:cNvCxnSpPr>
            <a:cxnSpLocks/>
            <a:stCxn id="4" idx="4"/>
            <a:endCxn id="14" idx="0"/>
          </p:cNvCxnSpPr>
          <p:nvPr/>
        </p:nvCxnSpPr>
        <p:spPr>
          <a:xfrm flipH="1">
            <a:off x="2834630" y="2452145"/>
            <a:ext cx="1547314" cy="643092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1A6BE9A2-B7EA-6186-8E99-E804A150F777}"/>
              </a:ext>
            </a:extLst>
          </p:cNvPr>
          <p:cNvCxnSpPr/>
          <p:nvPr/>
        </p:nvCxnSpPr>
        <p:spPr>
          <a:xfrm>
            <a:off x="4492316" y="2452145"/>
            <a:ext cx="152307" cy="633966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FE103B1E-5750-7E30-90FB-91FA9EB47735}"/>
              </a:ext>
            </a:extLst>
          </p:cNvPr>
          <p:cNvCxnSpPr>
            <a:stCxn id="4" idx="5"/>
            <a:endCxn id="16" idx="0"/>
          </p:cNvCxnSpPr>
          <p:nvPr/>
        </p:nvCxnSpPr>
        <p:spPr>
          <a:xfrm>
            <a:off x="4773838" y="2289817"/>
            <a:ext cx="1640170" cy="921926"/>
          </a:xfrm>
          <a:prstGeom prst="straightConnector1">
            <a:avLst/>
          </a:prstGeom>
          <a:ln>
            <a:solidFill>
              <a:srgbClr val="FFC000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4">
            <a:extLst>
              <a:ext uri="{FF2B5EF4-FFF2-40B4-BE49-F238E27FC236}">
                <a16:creationId xmlns:a16="http://schemas.microsoft.com/office/drawing/2014/main" id="{A9FB80B6-8117-CE88-1D1E-C06B39324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6370" y="1252218"/>
            <a:ext cx="580655" cy="5817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2" name="Graphic 10" descr="Document outline">
            <a:extLst>
              <a:ext uri="{FF2B5EF4-FFF2-40B4-BE49-F238E27FC236}">
                <a16:creationId xmlns:a16="http://schemas.microsoft.com/office/drawing/2014/main" id="{76584DB2-A936-784D-727C-363826276401}"/>
              </a:ext>
            </a:extLst>
          </p:cNvPr>
          <p:cNvGrpSpPr/>
          <p:nvPr/>
        </p:nvGrpSpPr>
        <p:grpSpPr>
          <a:xfrm>
            <a:off x="1678179" y="1859463"/>
            <a:ext cx="315954" cy="421272"/>
            <a:chOff x="1678179" y="1859463"/>
            <a:chExt cx="315954" cy="421272"/>
          </a:xfrm>
          <a:solidFill>
            <a:srgbClr val="000000"/>
          </a:solidFill>
        </p:grpSpPr>
        <p:sp>
          <p:nvSpPr>
            <p:cNvPr id="23" name="Freeform 22">
              <a:extLst>
                <a:ext uri="{FF2B5EF4-FFF2-40B4-BE49-F238E27FC236}">
                  <a16:creationId xmlns:a16="http://schemas.microsoft.com/office/drawing/2014/main" id="{7C29CFA1-4C30-5BCA-4460-DDA5B4B3B94F}"/>
                </a:ext>
              </a:extLst>
            </p:cNvPr>
            <p:cNvSpPr/>
            <p:nvPr/>
          </p:nvSpPr>
          <p:spPr>
            <a:xfrm>
              <a:off x="1730838" y="2038504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26" name="Freeform 25">
              <a:extLst>
                <a:ext uri="{FF2B5EF4-FFF2-40B4-BE49-F238E27FC236}">
                  <a16:creationId xmlns:a16="http://schemas.microsoft.com/office/drawing/2014/main" id="{CABD154B-9716-9D29-60EA-07683C0DE543}"/>
                </a:ext>
              </a:extLst>
            </p:cNvPr>
            <p:cNvSpPr/>
            <p:nvPr/>
          </p:nvSpPr>
          <p:spPr>
            <a:xfrm>
              <a:off x="1730838" y="1996376"/>
              <a:ext cx="100052" cy="10531"/>
            </a:xfrm>
            <a:custGeom>
              <a:avLst/>
              <a:gdLst>
                <a:gd name="connsiteX0" fmla="*/ 0 w 100052"/>
                <a:gd name="connsiteY0" fmla="*/ 0 h 10531"/>
                <a:gd name="connsiteX1" fmla="*/ 100052 w 100052"/>
                <a:gd name="connsiteY1" fmla="*/ 0 h 10531"/>
                <a:gd name="connsiteX2" fmla="*/ 100052 w 100052"/>
                <a:gd name="connsiteY2" fmla="*/ 10532 h 10531"/>
                <a:gd name="connsiteX3" fmla="*/ 0 w 100052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00052" h="10531">
                  <a:moveTo>
                    <a:pt x="0" y="0"/>
                  </a:moveTo>
                  <a:lnTo>
                    <a:pt x="100052" y="0"/>
                  </a:lnTo>
                  <a:lnTo>
                    <a:pt x="100052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0" name="Freeform 29">
              <a:extLst>
                <a:ext uri="{FF2B5EF4-FFF2-40B4-BE49-F238E27FC236}">
                  <a16:creationId xmlns:a16="http://schemas.microsoft.com/office/drawing/2014/main" id="{EEE84D06-1F8D-B5CF-7A7B-392BAA5D6BE2}"/>
                </a:ext>
              </a:extLst>
            </p:cNvPr>
            <p:cNvSpPr/>
            <p:nvPr/>
          </p:nvSpPr>
          <p:spPr>
            <a:xfrm>
              <a:off x="1730838" y="2080631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1" name="Freeform 30">
              <a:extLst>
                <a:ext uri="{FF2B5EF4-FFF2-40B4-BE49-F238E27FC236}">
                  <a16:creationId xmlns:a16="http://schemas.microsoft.com/office/drawing/2014/main" id="{D2082A7A-D8AB-A4EB-1E6B-995137F40A91}"/>
                </a:ext>
              </a:extLst>
            </p:cNvPr>
            <p:cNvSpPr/>
            <p:nvPr/>
          </p:nvSpPr>
          <p:spPr>
            <a:xfrm>
              <a:off x="1730838" y="2122758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2" name="Freeform 31">
              <a:extLst>
                <a:ext uri="{FF2B5EF4-FFF2-40B4-BE49-F238E27FC236}">
                  <a16:creationId xmlns:a16="http://schemas.microsoft.com/office/drawing/2014/main" id="{36BB4548-7291-FDE5-D410-F2D3E83E33D6}"/>
                </a:ext>
              </a:extLst>
            </p:cNvPr>
            <p:cNvSpPr/>
            <p:nvPr/>
          </p:nvSpPr>
          <p:spPr>
            <a:xfrm>
              <a:off x="1730838" y="2164885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3" name="Freeform 32">
              <a:extLst>
                <a:ext uri="{FF2B5EF4-FFF2-40B4-BE49-F238E27FC236}">
                  <a16:creationId xmlns:a16="http://schemas.microsoft.com/office/drawing/2014/main" id="{D1EC50CC-307A-5F3C-7FE1-B6033FB47752}"/>
                </a:ext>
              </a:extLst>
            </p:cNvPr>
            <p:cNvSpPr/>
            <p:nvPr/>
          </p:nvSpPr>
          <p:spPr>
            <a:xfrm>
              <a:off x="1730838" y="2207013"/>
              <a:ext cx="210636" cy="10531"/>
            </a:xfrm>
            <a:custGeom>
              <a:avLst/>
              <a:gdLst>
                <a:gd name="connsiteX0" fmla="*/ 0 w 210636"/>
                <a:gd name="connsiteY0" fmla="*/ 0 h 10531"/>
                <a:gd name="connsiteX1" fmla="*/ 210636 w 210636"/>
                <a:gd name="connsiteY1" fmla="*/ 0 h 10531"/>
                <a:gd name="connsiteX2" fmla="*/ 210636 w 210636"/>
                <a:gd name="connsiteY2" fmla="*/ 10532 h 10531"/>
                <a:gd name="connsiteX3" fmla="*/ 0 w 210636"/>
                <a:gd name="connsiteY3" fmla="*/ 10532 h 105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0636" h="10531">
                  <a:moveTo>
                    <a:pt x="0" y="0"/>
                  </a:moveTo>
                  <a:lnTo>
                    <a:pt x="210636" y="0"/>
                  </a:lnTo>
                  <a:lnTo>
                    <a:pt x="210636" y="10532"/>
                  </a:lnTo>
                  <a:lnTo>
                    <a:pt x="0" y="10532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37" name="Freeform 36">
              <a:extLst>
                <a:ext uri="{FF2B5EF4-FFF2-40B4-BE49-F238E27FC236}">
                  <a16:creationId xmlns:a16="http://schemas.microsoft.com/office/drawing/2014/main" id="{062769BF-5E20-78CF-4A87-67CB078D7F7A}"/>
                </a:ext>
              </a:extLst>
            </p:cNvPr>
            <p:cNvSpPr/>
            <p:nvPr/>
          </p:nvSpPr>
          <p:spPr>
            <a:xfrm>
              <a:off x="1678179" y="1859463"/>
              <a:ext cx="315954" cy="421272"/>
            </a:xfrm>
            <a:custGeom>
              <a:avLst/>
              <a:gdLst>
                <a:gd name="connsiteX0" fmla="*/ 0 w 315954"/>
                <a:gd name="connsiteY0" fmla="*/ 0 h 421272"/>
                <a:gd name="connsiteX1" fmla="*/ 0 w 315954"/>
                <a:gd name="connsiteY1" fmla="*/ 421273 h 421272"/>
                <a:gd name="connsiteX2" fmla="*/ 315954 w 315954"/>
                <a:gd name="connsiteY2" fmla="*/ 421273 h 421272"/>
                <a:gd name="connsiteX3" fmla="*/ 315954 w 315954"/>
                <a:gd name="connsiteY3" fmla="*/ 113670 h 421272"/>
                <a:gd name="connsiteX4" fmla="*/ 202285 w 315954"/>
                <a:gd name="connsiteY4" fmla="*/ 0 h 421272"/>
                <a:gd name="connsiteX5" fmla="*/ 205460 w 315954"/>
                <a:gd name="connsiteY5" fmla="*/ 18067 h 421272"/>
                <a:gd name="connsiteX6" fmla="*/ 297887 w 315954"/>
                <a:gd name="connsiteY6" fmla="*/ 110495 h 421272"/>
                <a:gd name="connsiteX7" fmla="*/ 297887 w 315954"/>
                <a:gd name="connsiteY7" fmla="*/ 110569 h 421272"/>
                <a:gd name="connsiteX8" fmla="*/ 297850 w 315954"/>
                <a:gd name="connsiteY8" fmla="*/ 110584 h 421272"/>
                <a:gd name="connsiteX9" fmla="*/ 205370 w 315954"/>
                <a:gd name="connsiteY9" fmla="*/ 110584 h 421272"/>
                <a:gd name="connsiteX10" fmla="*/ 205370 w 315954"/>
                <a:gd name="connsiteY10" fmla="*/ 18104 h 421272"/>
                <a:gd name="connsiteX11" fmla="*/ 205424 w 315954"/>
                <a:gd name="connsiteY11" fmla="*/ 18052 h 421272"/>
                <a:gd name="connsiteX12" fmla="*/ 205460 w 315954"/>
                <a:gd name="connsiteY12" fmla="*/ 18067 h 421272"/>
                <a:gd name="connsiteX13" fmla="*/ 10532 w 315954"/>
                <a:gd name="connsiteY13" fmla="*/ 410741 h 421272"/>
                <a:gd name="connsiteX14" fmla="*/ 10532 w 315954"/>
                <a:gd name="connsiteY14" fmla="*/ 10532 h 421272"/>
                <a:gd name="connsiteX15" fmla="*/ 194839 w 315954"/>
                <a:gd name="connsiteY15" fmla="*/ 10532 h 421272"/>
                <a:gd name="connsiteX16" fmla="*/ 194839 w 315954"/>
                <a:gd name="connsiteY16" fmla="*/ 121116 h 421272"/>
                <a:gd name="connsiteX17" fmla="*/ 305423 w 315954"/>
                <a:gd name="connsiteY17" fmla="*/ 121116 h 421272"/>
                <a:gd name="connsiteX18" fmla="*/ 305423 w 315954"/>
                <a:gd name="connsiteY18" fmla="*/ 410741 h 42127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</a:cxnLst>
              <a:rect l="l" t="t" r="r" b="b"/>
              <a:pathLst>
                <a:path w="315954" h="421272">
                  <a:moveTo>
                    <a:pt x="0" y="0"/>
                  </a:moveTo>
                  <a:lnTo>
                    <a:pt x="0" y="421273"/>
                  </a:lnTo>
                  <a:lnTo>
                    <a:pt x="315954" y="421273"/>
                  </a:lnTo>
                  <a:lnTo>
                    <a:pt x="315954" y="113670"/>
                  </a:lnTo>
                  <a:lnTo>
                    <a:pt x="202285" y="0"/>
                  </a:lnTo>
                  <a:close/>
                  <a:moveTo>
                    <a:pt x="205460" y="18067"/>
                  </a:moveTo>
                  <a:lnTo>
                    <a:pt x="297887" y="110495"/>
                  </a:lnTo>
                  <a:cubicBezTo>
                    <a:pt x="297908" y="110515"/>
                    <a:pt x="297907" y="110549"/>
                    <a:pt x="297887" y="110569"/>
                  </a:cubicBezTo>
                  <a:cubicBezTo>
                    <a:pt x="297877" y="110578"/>
                    <a:pt x="297864" y="110584"/>
                    <a:pt x="297850" y="110584"/>
                  </a:cubicBezTo>
                  <a:lnTo>
                    <a:pt x="205370" y="110584"/>
                  </a:lnTo>
                  <a:lnTo>
                    <a:pt x="205370" y="18104"/>
                  </a:lnTo>
                  <a:cubicBezTo>
                    <a:pt x="205371" y="18075"/>
                    <a:pt x="205395" y="18052"/>
                    <a:pt x="205424" y="18052"/>
                  </a:cubicBezTo>
                  <a:cubicBezTo>
                    <a:pt x="205437" y="18053"/>
                    <a:pt x="205450" y="18058"/>
                    <a:pt x="205460" y="18067"/>
                  </a:cubicBezTo>
                  <a:close/>
                  <a:moveTo>
                    <a:pt x="10532" y="410741"/>
                  </a:moveTo>
                  <a:lnTo>
                    <a:pt x="10532" y="10532"/>
                  </a:lnTo>
                  <a:lnTo>
                    <a:pt x="194839" y="10532"/>
                  </a:lnTo>
                  <a:lnTo>
                    <a:pt x="194839" y="121116"/>
                  </a:lnTo>
                  <a:lnTo>
                    <a:pt x="305423" y="121116"/>
                  </a:lnTo>
                  <a:lnTo>
                    <a:pt x="305423" y="410741"/>
                  </a:lnTo>
                  <a:close/>
                </a:path>
              </a:pathLst>
            </a:custGeom>
            <a:solidFill>
              <a:srgbClr val="000000"/>
            </a:solidFill>
            <a:ln w="5259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5EDBDBD0-55A4-D0CD-8DAB-9E5F621C75EB}"/>
              </a:ext>
            </a:extLst>
          </p:cNvPr>
          <p:cNvSpPr/>
          <p:nvPr/>
        </p:nvSpPr>
        <p:spPr>
          <a:xfrm>
            <a:off x="1183143" y="2025209"/>
            <a:ext cx="117926" cy="272138"/>
          </a:xfrm>
          <a:custGeom>
            <a:avLst/>
            <a:gdLst>
              <a:gd name="connsiteX0" fmla="*/ 58963 w 117926"/>
              <a:gd name="connsiteY0" fmla="*/ 272139 h 272138"/>
              <a:gd name="connsiteX1" fmla="*/ 117927 w 117926"/>
              <a:gd name="connsiteY1" fmla="*/ 213175 h 272138"/>
              <a:gd name="connsiteX2" fmla="*/ 117927 w 117926"/>
              <a:gd name="connsiteY2" fmla="*/ 58963 h 272138"/>
              <a:gd name="connsiteX3" fmla="*/ 58963 w 117926"/>
              <a:gd name="connsiteY3" fmla="*/ 0 h 272138"/>
              <a:gd name="connsiteX4" fmla="*/ 0 w 117926"/>
              <a:gd name="connsiteY4" fmla="*/ 58963 h 272138"/>
              <a:gd name="connsiteX5" fmla="*/ 0 w 117926"/>
              <a:gd name="connsiteY5" fmla="*/ 213175 h 272138"/>
              <a:gd name="connsiteX6" fmla="*/ 58963 w 117926"/>
              <a:gd name="connsiteY6" fmla="*/ 272139 h 272138"/>
              <a:gd name="connsiteX7" fmla="*/ 9071 w 117926"/>
              <a:gd name="connsiteY7" fmla="*/ 58963 h 272138"/>
              <a:gd name="connsiteX8" fmla="*/ 58963 w 117926"/>
              <a:gd name="connsiteY8" fmla="*/ 9071 h 272138"/>
              <a:gd name="connsiteX9" fmla="*/ 108856 w 117926"/>
              <a:gd name="connsiteY9" fmla="*/ 58963 h 272138"/>
              <a:gd name="connsiteX10" fmla="*/ 108856 w 117926"/>
              <a:gd name="connsiteY10" fmla="*/ 63499 h 272138"/>
              <a:gd name="connsiteX11" fmla="*/ 72570 w 117926"/>
              <a:gd name="connsiteY11" fmla="*/ 63499 h 272138"/>
              <a:gd name="connsiteX12" fmla="*/ 72570 w 117926"/>
              <a:gd name="connsiteY12" fmla="*/ 72570 h 272138"/>
              <a:gd name="connsiteX13" fmla="*/ 108856 w 117926"/>
              <a:gd name="connsiteY13" fmla="*/ 72570 h 272138"/>
              <a:gd name="connsiteX14" fmla="*/ 108856 w 117926"/>
              <a:gd name="connsiteY14" fmla="*/ 108856 h 272138"/>
              <a:gd name="connsiteX15" fmla="*/ 72570 w 117926"/>
              <a:gd name="connsiteY15" fmla="*/ 108856 h 272138"/>
              <a:gd name="connsiteX16" fmla="*/ 72570 w 117926"/>
              <a:gd name="connsiteY16" fmla="*/ 117927 h 272138"/>
              <a:gd name="connsiteX17" fmla="*/ 108856 w 117926"/>
              <a:gd name="connsiteY17" fmla="*/ 117927 h 272138"/>
              <a:gd name="connsiteX18" fmla="*/ 108856 w 117926"/>
              <a:gd name="connsiteY18" fmla="*/ 154212 h 272138"/>
              <a:gd name="connsiteX19" fmla="*/ 72570 w 117926"/>
              <a:gd name="connsiteY19" fmla="*/ 154212 h 272138"/>
              <a:gd name="connsiteX20" fmla="*/ 72570 w 117926"/>
              <a:gd name="connsiteY20" fmla="*/ 163283 h 272138"/>
              <a:gd name="connsiteX21" fmla="*/ 108856 w 117926"/>
              <a:gd name="connsiteY21" fmla="*/ 163283 h 272138"/>
              <a:gd name="connsiteX22" fmla="*/ 108856 w 117926"/>
              <a:gd name="connsiteY22" fmla="*/ 199568 h 272138"/>
              <a:gd name="connsiteX23" fmla="*/ 72570 w 117926"/>
              <a:gd name="connsiteY23" fmla="*/ 199568 h 272138"/>
              <a:gd name="connsiteX24" fmla="*/ 72570 w 117926"/>
              <a:gd name="connsiteY24" fmla="*/ 208640 h 272138"/>
              <a:gd name="connsiteX25" fmla="*/ 108856 w 117926"/>
              <a:gd name="connsiteY25" fmla="*/ 208640 h 272138"/>
              <a:gd name="connsiteX26" fmla="*/ 108856 w 117926"/>
              <a:gd name="connsiteY26" fmla="*/ 213175 h 272138"/>
              <a:gd name="connsiteX27" fmla="*/ 58963 w 117926"/>
              <a:gd name="connsiteY27" fmla="*/ 263067 h 272138"/>
              <a:gd name="connsiteX28" fmla="*/ 9071 w 117926"/>
              <a:gd name="connsiteY28" fmla="*/ 213175 h 272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</a:cxnLst>
            <a:rect l="l" t="t" r="r" b="b"/>
            <a:pathLst>
              <a:path w="117926" h="272138">
                <a:moveTo>
                  <a:pt x="58963" y="272139"/>
                </a:moveTo>
                <a:cubicBezTo>
                  <a:pt x="91513" y="272101"/>
                  <a:pt x="117889" y="245725"/>
                  <a:pt x="117927" y="213175"/>
                </a:cubicBezTo>
                <a:lnTo>
                  <a:pt x="117927" y="58963"/>
                </a:lnTo>
                <a:cubicBezTo>
                  <a:pt x="117927" y="26399"/>
                  <a:pt x="91528" y="0"/>
                  <a:pt x="58963" y="0"/>
                </a:cubicBezTo>
                <a:cubicBezTo>
                  <a:pt x="26399" y="0"/>
                  <a:pt x="0" y="26399"/>
                  <a:pt x="0" y="58963"/>
                </a:cubicBezTo>
                <a:lnTo>
                  <a:pt x="0" y="213175"/>
                </a:lnTo>
                <a:cubicBezTo>
                  <a:pt x="38" y="245725"/>
                  <a:pt x="26414" y="272101"/>
                  <a:pt x="58963" y="272139"/>
                </a:cubicBezTo>
                <a:close/>
                <a:moveTo>
                  <a:pt x="9071" y="58963"/>
                </a:moveTo>
                <a:cubicBezTo>
                  <a:pt x="9071" y="31409"/>
                  <a:pt x="31409" y="9071"/>
                  <a:pt x="58963" y="9071"/>
                </a:cubicBezTo>
                <a:cubicBezTo>
                  <a:pt x="86518" y="9071"/>
                  <a:pt x="108856" y="31409"/>
                  <a:pt x="108856" y="58963"/>
                </a:cubicBezTo>
                <a:lnTo>
                  <a:pt x="108856" y="63499"/>
                </a:lnTo>
                <a:lnTo>
                  <a:pt x="72570" y="63499"/>
                </a:lnTo>
                <a:lnTo>
                  <a:pt x="72570" y="72570"/>
                </a:lnTo>
                <a:lnTo>
                  <a:pt x="108856" y="72570"/>
                </a:lnTo>
                <a:lnTo>
                  <a:pt x="108856" y="108856"/>
                </a:lnTo>
                <a:lnTo>
                  <a:pt x="72570" y="108856"/>
                </a:lnTo>
                <a:lnTo>
                  <a:pt x="72570" y="117927"/>
                </a:lnTo>
                <a:lnTo>
                  <a:pt x="108856" y="117927"/>
                </a:lnTo>
                <a:lnTo>
                  <a:pt x="108856" y="154212"/>
                </a:lnTo>
                <a:lnTo>
                  <a:pt x="72570" y="154212"/>
                </a:lnTo>
                <a:lnTo>
                  <a:pt x="72570" y="163283"/>
                </a:lnTo>
                <a:lnTo>
                  <a:pt x="108856" y="163283"/>
                </a:lnTo>
                <a:lnTo>
                  <a:pt x="108856" y="199568"/>
                </a:lnTo>
                <a:lnTo>
                  <a:pt x="72570" y="199568"/>
                </a:lnTo>
                <a:lnTo>
                  <a:pt x="72570" y="208640"/>
                </a:lnTo>
                <a:lnTo>
                  <a:pt x="108856" y="208640"/>
                </a:lnTo>
                <a:lnTo>
                  <a:pt x="108856" y="213175"/>
                </a:lnTo>
                <a:cubicBezTo>
                  <a:pt x="108856" y="240730"/>
                  <a:pt x="86518" y="263067"/>
                  <a:pt x="58963" y="263067"/>
                </a:cubicBezTo>
                <a:cubicBezTo>
                  <a:pt x="31409" y="263067"/>
                  <a:pt x="9071" y="240730"/>
                  <a:pt x="9071" y="213175"/>
                </a:cubicBezTo>
                <a:close/>
              </a:path>
            </a:pathLst>
          </a:custGeom>
          <a:solidFill>
            <a:srgbClr val="000000"/>
          </a:solidFill>
          <a:ln w="446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4A3E3C80-628D-E796-4252-E7DB443C7696}"/>
              </a:ext>
            </a:extLst>
          </p:cNvPr>
          <p:cNvSpPr/>
          <p:nvPr/>
        </p:nvSpPr>
        <p:spPr>
          <a:xfrm>
            <a:off x="1133251" y="2193028"/>
            <a:ext cx="217711" cy="222246"/>
          </a:xfrm>
          <a:custGeom>
            <a:avLst/>
            <a:gdLst>
              <a:gd name="connsiteX0" fmla="*/ 113391 w 217711"/>
              <a:gd name="connsiteY0" fmla="*/ 213175 h 222246"/>
              <a:gd name="connsiteX1" fmla="*/ 113391 w 217711"/>
              <a:gd name="connsiteY1" fmla="*/ 140374 h 222246"/>
              <a:gd name="connsiteX2" fmla="*/ 204104 w 217711"/>
              <a:gd name="connsiteY2" fmla="*/ 45356 h 222246"/>
              <a:gd name="connsiteX3" fmla="*/ 204104 w 217711"/>
              <a:gd name="connsiteY3" fmla="*/ 0 h 222246"/>
              <a:gd name="connsiteX4" fmla="*/ 195033 w 217711"/>
              <a:gd name="connsiteY4" fmla="*/ 0 h 222246"/>
              <a:gd name="connsiteX5" fmla="*/ 195033 w 217711"/>
              <a:gd name="connsiteY5" fmla="*/ 45356 h 222246"/>
              <a:gd name="connsiteX6" fmla="*/ 108856 w 217711"/>
              <a:gd name="connsiteY6" fmla="*/ 131534 h 222246"/>
              <a:gd name="connsiteX7" fmla="*/ 22678 w 217711"/>
              <a:gd name="connsiteY7" fmla="*/ 45356 h 222246"/>
              <a:gd name="connsiteX8" fmla="*/ 22678 w 217711"/>
              <a:gd name="connsiteY8" fmla="*/ 0 h 222246"/>
              <a:gd name="connsiteX9" fmla="*/ 13607 w 217711"/>
              <a:gd name="connsiteY9" fmla="*/ 0 h 222246"/>
              <a:gd name="connsiteX10" fmla="*/ 13607 w 217711"/>
              <a:gd name="connsiteY10" fmla="*/ 45356 h 222246"/>
              <a:gd name="connsiteX11" fmla="*/ 104320 w 217711"/>
              <a:gd name="connsiteY11" fmla="*/ 140374 h 222246"/>
              <a:gd name="connsiteX12" fmla="*/ 104320 w 217711"/>
              <a:gd name="connsiteY12" fmla="*/ 213175 h 222246"/>
              <a:gd name="connsiteX13" fmla="*/ 0 w 217711"/>
              <a:gd name="connsiteY13" fmla="*/ 213175 h 222246"/>
              <a:gd name="connsiteX14" fmla="*/ 0 w 217711"/>
              <a:gd name="connsiteY14" fmla="*/ 222247 h 222246"/>
              <a:gd name="connsiteX15" fmla="*/ 217711 w 217711"/>
              <a:gd name="connsiteY15" fmla="*/ 222247 h 222246"/>
              <a:gd name="connsiteX16" fmla="*/ 217711 w 217711"/>
              <a:gd name="connsiteY16" fmla="*/ 213175 h 2222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217711" h="222246">
                <a:moveTo>
                  <a:pt x="113391" y="213175"/>
                </a:moveTo>
                <a:lnTo>
                  <a:pt x="113391" y="140374"/>
                </a:lnTo>
                <a:cubicBezTo>
                  <a:pt x="164119" y="137937"/>
                  <a:pt x="204020" y="96143"/>
                  <a:pt x="204104" y="45356"/>
                </a:cubicBezTo>
                <a:lnTo>
                  <a:pt x="204104" y="0"/>
                </a:lnTo>
                <a:lnTo>
                  <a:pt x="195033" y="0"/>
                </a:lnTo>
                <a:lnTo>
                  <a:pt x="195033" y="45356"/>
                </a:lnTo>
                <a:cubicBezTo>
                  <a:pt x="195033" y="92951"/>
                  <a:pt x="156450" y="131534"/>
                  <a:pt x="108856" y="131534"/>
                </a:cubicBezTo>
                <a:cubicBezTo>
                  <a:pt x="61261" y="131534"/>
                  <a:pt x="22678" y="92951"/>
                  <a:pt x="22678" y="45356"/>
                </a:cubicBezTo>
                <a:lnTo>
                  <a:pt x="22678" y="0"/>
                </a:lnTo>
                <a:lnTo>
                  <a:pt x="13607" y="0"/>
                </a:lnTo>
                <a:lnTo>
                  <a:pt x="13607" y="45356"/>
                </a:lnTo>
                <a:cubicBezTo>
                  <a:pt x="13691" y="96143"/>
                  <a:pt x="53592" y="137937"/>
                  <a:pt x="104320" y="140374"/>
                </a:cubicBezTo>
                <a:lnTo>
                  <a:pt x="104320" y="213175"/>
                </a:lnTo>
                <a:lnTo>
                  <a:pt x="0" y="213175"/>
                </a:lnTo>
                <a:lnTo>
                  <a:pt x="0" y="222247"/>
                </a:lnTo>
                <a:lnTo>
                  <a:pt x="217711" y="222247"/>
                </a:lnTo>
                <a:lnTo>
                  <a:pt x="217711" y="213175"/>
                </a:lnTo>
                <a:close/>
              </a:path>
            </a:pathLst>
          </a:custGeom>
          <a:solidFill>
            <a:srgbClr val="000000"/>
          </a:solidFill>
          <a:ln w="4465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B9031417-CB7F-72C4-50EF-E7B9864A5A03}"/>
              </a:ext>
            </a:extLst>
          </p:cNvPr>
          <p:cNvSpPr/>
          <p:nvPr/>
        </p:nvSpPr>
        <p:spPr>
          <a:xfrm>
            <a:off x="6560526" y="1711953"/>
            <a:ext cx="550911" cy="396659"/>
          </a:xfrm>
          <a:custGeom>
            <a:avLst/>
            <a:gdLst>
              <a:gd name="connsiteX0" fmla="*/ 462099 w 550911"/>
              <a:gd name="connsiteY0" fmla="*/ 0 h 396659"/>
              <a:gd name="connsiteX1" fmla="*/ 340340 w 550911"/>
              <a:gd name="connsiteY1" fmla="*/ 0 h 396659"/>
              <a:gd name="connsiteX2" fmla="*/ 340340 w 550911"/>
              <a:gd name="connsiteY2" fmla="*/ 16198 h 396659"/>
              <a:gd name="connsiteX3" fmla="*/ 451295 w 550911"/>
              <a:gd name="connsiteY3" fmla="*/ 16198 h 396659"/>
              <a:gd name="connsiteX4" fmla="*/ 532049 w 550911"/>
              <a:gd name="connsiteY4" fmla="*/ 211122 h 396659"/>
              <a:gd name="connsiteX5" fmla="*/ 339984 w 550911"/>
              <a:gd name="connsiteY5" fmla="*/ 211122 h 396659"/>
              <a:gd name="connsiteX6" fmla="*/ 339894 w 550911"/>
              <a:gd name="connsiteY6" fmla="*/ 217180 h 396659"/>
              <a:gd name="connsiteX7" fmla="*/ 285794 w 550911"/>
              <a:gd name="connsiteY7" fmla="*/ 281858 h 396659"/>
              <a:gd name="connsiteX8" fmla="*/ 211837 w 550911"/>
              <a:gd name="connsiteY8" fmla="*/ 228230 h 396659"/>
              <a:gd name="connsiteX9" fmla="*/ 211041 w 550911"/>
              <a:gd name="connsiteY9" fmla="*/ 219116 h 396659"/>
              <a:gd name="connsiteX10" fmla="*/ 210944 w 550911"/>
              <a:gd name="connsiteY10" fmla="*/ 211122 h 396659"/>
              <a:gd name="connsiteX11" fmla="*/ 18879 w 550911"/>
              <a:gd name="connsiteY11" fmla="*/ 211122 h 396659"/>
              <a:gd name="connsiteX12" fmla="*/ 99625 w 550911"/>
              <a:gd name="connsiteY12" fmla="*/ 16198 h 396659"/>
              <a:gd name="connsiteX13" fmla="*/ 210758 w 550911"/>
              <a:gd name="connsiteY13" fmla="*/ 16198 h 396659"/>
              <a:gd name="connsiteX14" fmla="*/ 210758 w 550911"/>
              <a:gd name="connsiteY14" fmla="*/ 0 h 396659"/>
              <a:gd name="connsiteX15" fmla="*/ 88804 w 550911"/>
              <a:gd name="connsiteY15" fmla="*/ 0 h 396659"/>
              <a:gd name="connsiteX16" fmla="*/ 0 w 550911"/>
              <a:gd name="connsiteY16" fmla="*/ 214370 h 396659"/>
              <a:gd name="connsiteX17" fmla="*/ 0 w 550911"/>
              <a:gd name="connsiteY17" fmla="*/ 396660 h 396659"/>
              <a:gd name="connsiteX18" fmla="*/ 550911 w 550911"/>
              <a:gd name="connsiteY18" fmla="*/ 396660 h 396659"/>
              <a:gd name="connsiteX19" fmla="*/ 550911 w 550911"/>
              <a:gd name="connsiteY19" fmla="*/ 214370 h 396659"/>
              <a:gd name="connsiteX20" fmla="*/ 16198 w 550911"/>
              <a:gd name="connsiteY20" fmla="*/ 380462 h 396659"/>
              <a:gd name="connsiteX21" fmla="*/ 16198 w 550911"/>
              <a:gd name="connsiteY21" fmla="*/ 227320 h 396659"/>
              <a:gd name="connsiteX22" fmla="*/ 195370 w 550911"/>
              <a:gd name="connsiteY22" fmla="*/ 227320 h 396659"/>
              <a:gd name="connsiteX23" fmla="*/ 284491 w 550911"/>
              <a:gd name="connsiteY23" fmla="*/ 298402 h 396659"/>
              <a:gd name="connsiteX24" fmla="*/ 355574 w 550911"/>
              <a:gd name="connsiteY24" fmla="*/ 227320 h 396659"/>
              <a:gd name="connsiteX25" fmla="*/ 534713 w 550911"/>
              <a:gd name="connsiteY25" fmla="*/ 227320 h 396659"/>
              <a:gd name="connsiteX26" fmla="*/ 534713 w 550911"/>
              <a:gd name="connsiteY26" fmla="*/ 380462 h 3966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550911" h="396659">
                <a:moveTo>
                  <a:pt x="462099" y="0"/>
                </a:moveTo>
                <a:lnTo>
                  <a:pt x="340340" y="0"/>
                </a:lnTo>
                <a:lnTo>
                  <a:pt x="340340" y="16198"/>
                </a:lnTo>
                <a:lnTo>
                  <a:pt x="451295" y="16198"/>
                </a:lnTo>
                <a:lnTo>
                  <a:pt x="532049" y="211122"/>
                </a:lnTo>
                <a:lnTo>
                  <a:pt x="339984" y="211122"/>
                </a:lnTo>
                <a:lnTo>
                  <a:pt x="339894" y="217180"/>
                </a:lnTo>
                <a:cubicBezTo>
                  <a:pt x="339857" y="248980"/>
                  <a:pt x="317086" y="276202"/>
                  <a:pt x="285794" y="281858"/>
                </a:cubicBezTo>
                <a:cubicBezTo>
                  <a:pt x="250563" y="287471"/>
                  <a:pt x="217451" y="263462"/>
                  <a:pt x="211837" y="228230"/>
                </a:cubicBezTo>
                <a:cubicBezTo>
                  <a:pt x="211357" y="225215"/>
                  <a:pt x="211090" y="222169"/>
                  <a:pt x="211041" y="219116"/>
                </a:cubicBezTo>
                <a:lnTo>
                  <a:pt x="210944" y="211122"/>
                </a:lnTo>
                <a:lnTo>
                  <a:pt x="18879" y="211122"/>
                </a:lnTo>
                <a:lnTo>
                  <a:pt x="99625" y="16198"/>
                </a:lnTo>
                <a:lnTo>
                  <a:pt x="210758" y="16198"/>
                </a:lnTo>
                <a:lnTo>
                  <a:pt x="210758" y="0"/>
                </a:lnTo>
                <a:lnTo>
                  <a:pt x="88804" y="0"/>
                </a:lnTo>
                <a:lnTo>
                  <a:pt x="0" y="214370"/>
                </a:lnTo>
                <a:lnTo>
                  <a:pt x="0" y="396660"/>
                </a:lnTo>
                <a:lnTo>
                  <a:pt x="550911" y="396660"/>
                </a:lnTo>
                <a:lnTo>
                  <a:pt x="550911" y="214370"/>
                </a:lnTo>
                <a:close/>
                <a:moveTo>
                  <a:pt x="16198" y="380462"/>
                </a:moveTo>
                <a:lnTo>
                  <a:pt x="16198" y="227320"/>
                </a:lnTo>
                <a:lnTo>
                  <a:pt x="195370" y="227320"/>
                </a:lnTo>
                <a:cubicBezTo>
                  <a:pt x="200350" y="271559"/>
                  <a:pt x="240252" y="303384"/>
                  <a:pt x="284491" y="298402"/>
                </a:cubicBezTo>
                <a:cubicBezTo>
                  <a:pt x="321867" y="294194"/>
                  <a:pt x="351366" y="264696"/>
                  <a:pt x="355574" y="227320"/>
                </a:cubicBezTo>
                <a:lnTo>
                  <a:pt x="534713" y="227320"/>
                </a:lnTo>
                <a:lnTo>
                  <a:pt x="534713" y="380462"/>
                </a:lnTo>
                <a:close/>
              </a:path>
            </a:pathLst>
          </a:custGeom>
          <a:solidFill>
            <a:srgbClr val="000000"/>
          </a:solidFill>
          <a:ln w="8037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1871A41B-CC99-276C-95EC-B71085C2585F}"/>
              </a:ext>
            </a:extLst>
          </p:cNvPr>
          <p:cNvSpPr/>
          <p:nvPr/>
        </p:nvSpPr>
        <p:spPr>
          <a:xfrm>
            <a:off x="6733105" y="1541973"/>
            <a:ext cx="205825" cy="351605"/>
          </a:xfrm>
          <a:custGeom>
            <a:avLst/>
            <a:gdLst>
              <a:gd name="connsiteX0" fmla="*/ 11452 w 205825"/>
              <a:gd name="connsiteY0" fmla="*/ 237241 h 351605"/>
              <a:gd name="connsiteX1" fmla="*/ 0 w 205825"/>
              <a:gd name="connsiteY1" fmla="*/ 248693 h 351605"/>
              <a:gd name="connsiteX2" fmla="*/ 102872 w 205825"/>
              <a:gd name="connsiteY2" fmla="*/ 351605 h 351605"/>
              <a:gd name="connsiteX3" fmla="*/ 205825 w 205825"/>
              <a:gd name="connsiteY3" fmla="*/ 248693 h 351605"/>
              <a:gd name="connsiteX4" fmla="*/ 194374 w 205825"/>
              <a:gd name="connsiteY4" fmla="*/ 237241 h 351605"/>
              <a:gd name="connsiteX5" fmla="*/ 111109 w 205825"/>
              <a:gd name="connsiteY5" fmla="*/ 320465 h 351605"/>
              <a:gd name="connsiteX6" fmla="*/ 110995 w 205825"/>
              <a:gd name="connsiteY6" fmla="*/ 320464 h 351605"/>
              <a:gd name="connsiteX7" fmla="*/ 110971 w 205825"/>
              <a:gd name="connsiteY7" fmla="*/ 320409 h 351605"/>
              <a:gd name="connsiteX8" fmla="*/ 110971 w 205825"/>
              <a:gd name="connsiteY8" fmla="*/ 0 h 351605"/>
              <a:gd name="connsiteX9" fmla="*/ 94773 w 205825"/>
              <a:gd name="connsiteY9" fmla="*/ 0 h 351605"/>
              <a:gd name="connsiteX10" fmla="*/ 94773 w 205825"/>
              <a:gd name="connsiteY10" fmla="*/ 320409 h 351605"/>
              <a:gd name="connsiteX11" fmla="*/ 94636 w 205825"/>
              <a:gd name="connsiteY11" fmla="*/ 320465 h 351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05825" h="351605">
                <a:moveTo>
                  <a:pt x="11452" y="237241"/>
                </a:moveTo>
                <a:lnTo>
                  <a:pt x="0" y="248693"/>
                </a:lnTo>
                <a:lnTo>
                  <a:pt x="102872" y="351605"/>
                </a:lnTo>
                <a:lnTo>
                  <a:pt x="205825" y="248693"/>
                </a:lnTo>
                <a:lnTo>
                  <a:pt x="194374" y="237241"/>
                </a:lnTo>
                <a:lnTo>
                  <a:pt x="111109" y="320465"/>
                </a:lnTo>
                <a:cubicBezTo>
                  <a:pt x="111077" y="320497"/>
                  <a:pt x="111025" y="320496"/>
                  <a:pt x="110995" y="320464"/>
                </a:cubicBezTo>
                <a:cubicBezTo>
                  <a:pt x="110980" y="320449"/>
                  <a:pt x="110971" y="320430"/>
                  <a:pt x="110971" y="320409"/>
                </a:cubicBezTo>
                <a:lnTo>
                  <a:pt x="110971" y="0"/>
                </a:lnTo>
                <a:lnTo>
                  <a:pt x="94773" y="0"/>
                </a:lnTo>
                <a:lnTo>
                  <a:pt x="94773" y="320409"/>
                </a:lnTo>
                <a:cubicBezTo>
                  <a:pt x="94773" y="320514"/>
                  <a:pt x="94717" y="320538"/>
                  <a:pt x="94636" y="320465"/>
                </a:cubicBezTo>
                <a:close/>
              </a:path>
            </a:pathLst>
          </a:custGeom>
          <a:solidFill>
            <a:srgbClr val="000000"/>
          </a:solidFill>
          <a:ln w="8037" cap="flat">
            <a:solidFill>
              <a:schemeClr val="bg1"/>
            </a:solidFill>
            <a:prstDash val="solid"/>
            <a:miter/>
          </a:ln>
        </p:spPr>
        <p:txBody>
          <a:bodyPr rtlCol="0" anchor="ctr"/>
          <a:lstStyle/>
          <a:p>
            <a:endParaRPr lang="es-ES_tradnl"/>
          </a:p>
        </p:txBody>
      </p:sp>
      <p:grpSp>
        <p:nvGrpSpPr>
          <p:cNvPr id="8" name="Graphic 26" descr="Daily calendar outline">
            <a:extLst>
              <a:ext uri="{FF2B5EF4-FFF2-40B4-BE49-F238E27FC236}">
                <a16:creationId xmlns:a16="http://schemas.microsoft.com/office/drawing/2014/main" id="{62FB0DCE-B8F7-9336-1EC2-2888D1F13731}"/>
              </a:ext>
            </a:extLst>
          </p:cNvPr>
          <p:cNvGrpSpPr/>
          <p:nvPr/>
        </p:nvGrpSpPr>
        <p:grpSpPr>
          <a:xfrm>
            <a:off x="7933086" y="1574447"/>
            <a:ext cx="485775" cy="485775"/>
            <a:chOff x="7933086" y="1574447"/>
            <a:chExt cx="485775" cy="485775"/>
          </a:xfrm>
          <a:solidFill>
            <a:srgbClr val="000000"/>
          </a:solidFill>
        </p:grpSpPr>
        <p:sp>
          <p:nvSpPr>
            <p:cNvPr id="10" name="Freeform 9">
              <a:extLst>
                <a:ext uri="{FF2B5EF4-FFF2-40B4-BE49-F238E27FC236}">
                  <a16:creationId xmlns:a16="http://schemas.microsoft.com/office/drawing/2014/main" id="{BBEAD1C6-DFD2-068E-BD79-99A06329A609}"/>
                </a:ext>
              </a:extLst>
            </p:cNvPr>
            <p:cNvSpPr/>
            <p:nvPr/>
          </p:nvSpPr>
          <p:spPr>
            <a:xfrm>
              <a:off x="7933086" y="1574447"/>
              <a:ext cx="485775" cy="485775"/>
            </a:xfrm>
            <a:custGeom>
              <a:avLst/>
              <a:gdLst>
                <a:gd name="connsiteX0" fmla="*/ 385763 w 485775"/>
                <a:gd name="connsiteY0" fmla="*/ 42863 h 485775"/>
                <a:gd name="connsiteX1" fmla="*/ 385763 w 485775"/>
                <a:gd name="connsiteY1" fmla="*/ 7144 h 485775"/>
                <a:gd name="connsiteX2" fmla="*/ 378619 w 485775"/>
                <a:gd name="connsiteY2" fmla="*/ 0 h 485775"/>
                <a:gd name="connsiteX3" fmla="*/ 371475 w 485775"/>
                <a:gd name="connsiteY3" fmla="*/ 7144 h 485775"/>
                <a:gd name="connsiteX4" fmla="*/ 371475 w 485775"/>
                <a:gd name="connsiteY4" fmla="*/ 42863 h 485775"/>
                <a:gd name="connsiteX5" fmla="*/ 114300 w 485775"/>
                <a:gd name="connsiteY5" fmla="*/ 42863 h 485775"/>
                <a:gd name="connsiteX6" fmla="*/ 114300 w 485775"/>
                <a:gd name="connsiteY6" fmla="*/ 7144 h 485775"/>
                <a:gd name="connsiteX7" fmla="*/ 107156 w 485775"/>
                <a:gd name="connsiteY7" fmla="*/ 0 h 485775"/>
                <a:gd name="connsiteX8" fmla="*/ 100013 w 485775"/>
                <a:gd name="connsiteY8" fmla="*/ 7144 h 485775"/>
                <a:gd name="connsiteX9" fmla="*/ 100013 w 485775"/>
                <a:gd name="connsiteY9" fmla="*/ 42863 h 485775"/>
                <a:gd name="connsiteX10" fmla="*/ 0 w 485775"/>
                <a:gd name="connsiteY10" fmla="*/ 42863 h 485775"/>
                <a:gd name="connsiteX11" fmla="*/ 0 w 485775"/>
                <a:gd name="connsiteY11" fmla="*/ 485775 h 485775"/>
                <a:gd name="connsiteX12" fmla="*/ 485775 w 485775"/>
                <a:gd name="connsiteY12" fmla="*/ 485775 h 485775"/>
                <a:gd name="connsiteX13" fmla="*/ 485775 w 485775"/>
                <a:gd name="connsiteY13" fmla="*/ 42863 h 485775"/>
                <a:gd name="connsiteX14" fmla="*/ 471488 w 485775"/>
                <a:gd name="connsiteY14" fmla="*/ 471488 h 485775"/>
                <a:gd name="connsiteX15" fmla="*/ 14288 w 485775"/>
                <a:gd name="connsiteY15" fmla="*/ 471488 h 485775"/>
                <a:gd name="connsiteX16" fmla="*/ 14288 w 485775"/>
                <a:gd name="connsiteY16" fmla="*/ 157163 h 485775"/>
                <a:gd name="connsiteX17" fmla="*/ 471488 w 485775"/>
                <a:gd name="connsiteY17" fmla="*/ 157163 h 485775"/>
                <a:gd name="connsiteX18" fmla="*/ 14288 w 485775"/>
                <a:gd name="connsiteY18" fmla="*/ 142875 h 485775"/>
                <a:gd name="connsiteX19" fmla="*/ 14288 w 485775"/>
                <a:gd name="connsiteY19" fmla="*/ 57150 h 485775"/>
                <a:gd name="connsiteX20" fmla="*/ 100013 w 485775"/>
                <a:gd name="connsiteY20" fmla="*/ 57150 h 485775"/>
                <a:gd name="connsiteX21" fmla="*/ 100013 w 485775"/>
                <a:gd name="connsiteY21" fmla="*/ 85725 h 485775"/>
                <a:gd name="connsiteX22" fmla="*/ 107156 w 485775"/>
                <a:gd name="connsiteY22" fmla="*/ 92869 h 485775"/>
                <a:gd name="connsiteX23" fmla="*/ 114300 w 485775"/>
                <a:gd name="connsiteY23" fmla="*/ 85725 h 485775"/>
                <a:gd name="connsiteX24" fmla="*/ 114300 w 485775"/>
                <a:gd name="connsiteY24" fmla="*/ 57150 h 485775"/>
                <a:gd name="connsiteX25" fmla="*/ 371475 w 485775"/>
                <a:gd name="connsiteY25" fmla="*/ 57150 h 485775"/>
                <a:gd name="connsiteX26" fmla="*/ 371475 w 485775"/>
                <a:gd name="connsiteY26" fmla="*/ 85725 h 485775"/>
                <a:gd name="connsiteX27" fmla="*/ 378619 w 485775"/>
                <a:gd name="connsiteY27" fmla="*/ 92869 h 485775"/>
                <a:gd name="connsiteX28" fmla="*/ 385763 w 485775"/>
                <a:gd name="connsiteY28" fmla="*/ 85725 h 485775"/>
                <a:gd name="connsiteX29" fmla="*/ 385763 w 485775"/>
                <a:gd name="connsiteY29" fmla="*/ 57150 h 485775"/>
                <a:gd name="connsiteX30" fmla="*/ 471488 w 485775"/>
                <a:gd name="connsiteY30" fmla="*/ 57150 h 485775"/>
                <a:gd name="connsiteX31" fmla="*/ 471488 w 485775"/>
                <a:gd name="connsiteY31" fmla="*/ 142875 h 4857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</a:cxnLst>
              <a:rect l="l" t="t" r="r" b="b"/>
              <a:pathLst>
                <a:path w="485775" h="485775">
                  <a:moveTo>
                    <a:pt x="385763" y="42863"/>
                  </a:moveTo>
                  <a:lnTo>
                    <a:pt x="385763" y="7144"/>
                  </a:lnTo>
                  <a:cubicBezTo>
                    <a:pt x="385763" y="3198"/>
                    <a:pt x="382564" y="0"/>
                    <a:pt x="378619" y="0"/>
                  </a:cubicBezTo>
                  <a:cubicBezTo>
                    <a:pt x="374673" y="0"/>
                    <a:pt x="371475" y="3198"/>
                    <a:pt x="371475" y="7144"/>
                  </a:cubicBezTo>
                  <a:lnTo>
                    <a:pt x="371475" y="42863"/>
                  </a:lnTo>
                  <a:lnTo>
                    <a:pt x="114300" y="42863"/>
                  </a:lnTo>
                  <a:lnTo>
                    <a:pt x="114300" y="7144"/>
                  </a:lnTo>
                  <a:cubicBezTo>
                    <a:pt x="114300" y="3198"/>
                    <a:pt x="111102" y="0"/>
                    <a:pt x="107156" y="0"/>
                  </a:cubicBezTo>
                  <a:cubicBezTo>
                    <a:pt x="103211" y="0"/>
                    <a:pt x="100013" y="3198"/>
                    <a:pt x="100013" y="7144"/>
                  </a:cubicBezTo>
                  <a:lnTo>
                    <a:pt x="100013" y="42863"/>
                  </a:lnTo>
                  <a:lnTo>
                    <a:pt x="0" y="42863"/>
                  </a:lnTo>
                  <a:lnTo>
                    <a:pt x="0" y="485775"/>
                  </a:lnTo>
                  <a:lnTo>
                    <a:pt x="485775" y="485775"/>
                  </a:lnTo>
                  <a:lnTo>
                    <a:pt x="485775" y="42863"/>
                  </a:lnTo>
                  <a:close/>
                  <a:moveTo>
                    <a:pt x="471488" y="471488"/>
                  </a:moveTo>
                  <a:lnTo>
                    <a:pt x="14288" y="471488"/>
                  </a:lnTo>
                  <a:lnTo>
                    <a:pt x="14288" y="157163"/>
                  </a:lnTo>
                  <a:lnTo>
                    <a:pt x="471488" y="157163"/>
                  </a:lnTo>
                  <a:close/>
                  <a:moveTo>
                    <a:pt x="14288" y="142875"/>
                  </a:moveTo>
                  <a:lnTo>
                    <a:pt x="14288" y="57150"/>
                  </a:lnTo>
                  <a:lnTo>
                    <a:pt x="100013" y="57150"/>
                  </a:lnTo>
                  <a:lnTo>
                    <a:pt x="100013" y="85725"/>
                  </a:lnTo>
                  <a:cubicBezTo>
                    <a:pt x="100013" y="89670"/>
                    <a:pt x="103211" y="92869"/>
                    <a:pt x="107156" y="92869"/>
                  </a:cubicBezTo>
                  <a:cubicBezTo>
                    <a:pt x="111102" y="92869"/>
                    <a:pt x="114300" y="89670"/>
                    <a:pt x="114300" y="85725"/>
                  </a:cubicBezTo>
                  <a:lnTo>
                    <a:pt x="114300" y="57150"/>
                  </a:lnTo>
                  <a:lnTo>
                    <a:pt x="371475" y="57150"/>
                  </a:lnTo>
                  <a:lnTo>
                    <a:pt x="371475" y="85725"/>
                  </a:lnTo>
                  <a:cubicBezTo>
                    <a:pt x="371475" y="89670"/>
                    <a:pt x="374673" y="92869"/>
                    <a:pt x="378619" y="92869"/>
                  </a:cubicBezTo>
                  <a:cubicBezTo>
                    <a:pt x="382564" y="92869"/>
                    <a:pt x="385763" y="89670"/>
                    <a:pt x="385763" y="85725"/>
                  </a:cubicBezTo>
                  <a:lnTo>
                    <a:pt x="385763" y="57150"/>
                  </a:lnTo>
                  <a:lnTo>
                    <a:pt x="471488" y="57150"/>
                  </a:lnTo>
                  <a:lnTo>
                    <a:pt x="471488" y="142875"/>
                  </a:lnTo>
                  <a:close/>
                </a:path>
              </a:pathLst>
            </a:custGeom>
            <a:solidFill>
              <a:srgbClr val="000000"/>
            </a:solidFill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  <p:sp>
          <p:nvSpPr>
            <p:cNvPr id="17" name="Freeform 16">
              <a:extLst>
                <a:ext uri="{FF2B5EF4-FFF2-40B4-BE49-F238E27FC236}">
                  <a16:creationId xmlns:a16="http://schemas.microsoft.com/office/drawing/2014/main" id="{315D5878-5F14-934A-3095-23C95E8501F9}"/>
                </a:ext>
              </a:extLst>
            </p:cNvPr>
            <p:cNvSpPr/>
            <p:nvPr/>
          </p:nvSpPr>
          <p:spPr>
            <a:xfrm>
              <a:off x="7990236" y="1774472"/>
              <a:ext cx="371475" cy="228600"/>
            </a:xfrm>
            <a:custGeom>
              <a:avLst/>
              <a:gdLst>
                <a:gd name="connsiteX0" fmla="*/ 135731 w 371475"/>
                <a:gd name="connsiteY0" fmla="*/ 228600 h 228600"/>
                <a:gd name="connsiteX1" fmla="*/ 371475 w 371475"/>
                <a:gd name="connsiteY1" fmla="*/ 228600 h 228600"/>
                <a:gd name="connsiteX2" fmla="*/ 371475 w 371475"/>
                <a:gd name="connsiteY2" fmla="*/ 0 h 228600"/>
                <a:gd name="connsiteX3" fmla="*/ 0 w 371475"/>
                <a:gd name="connsiteY3" fmla="*/ 0 h 228600"/>
                <a:gd name="connsiteX4" fmla="*/ 0 w 371475"/>
                <a:gd name="connsiteY4" fmla="*/ 228600 h 228600"/>
                <a:gd name="connsiteX5" fmla="*/ 135731 w 371475"/>
                <a:gd name="connsiteY5" fmla="*/ 228600 h 228600"/>
                <a:gd name="connsiteX6" fmla="*/ 135731 w 371475"/>
                <a:gd name="connsiteY6" fmla="*/ 214313 h 228600"/>
                <a:gd name="connsiteX7" fmla="*/ 135731 w 371475"/>
                <a:gd name="connsiteY7" fmla="*/ 157163 h 228600"/>
                <a:gd name="connsiteX8" fmla="*/ 235744 w 371475"/>
                <a:gd name="connsiteY8" fmla="*/ 157163 h 228600"/>
                <a:gd name="connsiteX9" fmla="*/ 235744 w 371475"/>
                <a:gd name="connsiteY9" fmla="*/ 214313 h 228600"/>
                <a:gd name="connsiteX10" fmla="*/ 135731 w 371475"/>
                <a:gd name="connsiteY10" fmla="*/ 85725 h 228600"/>
                <a:gd name="connsiteX11" fmla="*/ 235744 w 371475"/>
                <a:gd name="connsiteY11" fmla="*/ 85725 h 228600"/>
                <a:gd name="connsiteX12" fmla="*/ 235744 w 371475"/>
                <a:gd name="connsiteY12" fmla="*/ 142875 h 228600"/>
                <a:gd name="connsiteX13" fmla="*/ 135731 w 371475"/>
                <a:gd name="connsiteY13" fmla="*/ 142875 h 228600"/>
                <a:gd name="connsiteX14" fmla="*/ 121444 w 371475"/>
                <a:gd name="connsiteY14" fmla="*/ 142875 h 228600"/>
                <a:gd name="connsiteX15" fmla="*/ 14288 w 371475"/>
                <a:gd name="connsiteY15" fmla="*/ 142875 h 228600"/>
                <a:gd name="connsiteX16" fmla="*/ 14288 w 371475"/>
                <a:gd name="connsiteY16" fmla="*/ 85725 h 228600"/>
                <a:gd name="connsiteX17" fmla="*/ 121444 w 371475"/>
                <a:gd name="connsiteY17" fmla="*/ 85725 h 228600"/>
                <a:gd name="connsiteX18" fmla="*/ 250031 w 371475"/>
                <a:gd name="connsiteY18" fmla="*/ 85725 h 228600"/>
                <a:gd name="connsiteX19" fmla="*/ 357188 w 371475"/>
                <a:gd name="connsiteY19" fmla="*/ 85725 h 228600"/>
                <a:gd name="connsiteX20" fmla="*/ 357188 w 371475"/>
                <a:gd name="connsiteY20" fmla="*/ 142875 h 228600"/>
                <a:gd name="connsiteX21" fmla="*/ 250031 w 371475"/>
                <a:gd name="connsiteY21" fmla="*/ 142875 h 228600"/>
                <a:gd name="connsiteX22" fmla="*/ 250031 w 371475"/>
                <a:gd name="connsiteY22" fmla="*/ 214313 h 228600"/>
                <a:gd name="connsiteX23" fmla="*/ 250031 w 371475"/>
                <a:gd name="connsiteY23" fmla="*/ 157163 h 228600"/>
                <a:gd name="connsiteX24" fmla="*/ 357188 w 371475"/>
                <a:gd name="connsiteY24" fmla="*/ 157163 h 228600"/>
                <a:gd name="connsiteX25" fmla="*/ 357188 w 371475"/>
                <a:gd name="connsiteY25" fmla="*/ 214313 h 228600"/>
                <a:gd name="connsiteX26" fmla="*/ 357188 w 371475"/>
                <a:gd name="connsiteY26" fmla="*/ 14288 h 228600"/>
                <a:gd name="connsiteX27" fmla="*/ 357188 w 371475"/>
                <a:gd name="connsiteY27" fmla="*/ 71438 h 228600"/>
                <a:gd name="connsiteX28" fmla="*/ 250031 w 371475"/>
                <a:gd name="connsiteY28" fmla="*/ 71438 h 228600"/>
                <a:gd name="connsiteX29" fmla="*/ 250031 w 371475"/>
                <a:gd name="connsiteY29" fmla="*/ 14288 h 228600"/>
                <a:gd name="connsiteX30" fmla="*/ 235744 w 371475"/>
                <a:gd name="connsiteY30" fmla="*/ 14288 h 228600"/>
                <a:gd name="connsiteX31" fmla="*/ 235744 w 371475"/>
                <a:gd name="connsiteY31" fmla="*/ 71438 h 228600"/>
                <a:gd name="connsiteX32" fmla="*/ 135731 w 371475"/>
                <a:gd name="connsiteY32" fmla="*/ 71438 h 228600"/>
                <a:gd name="connsiteX33" fmla="*/ 135731 w 371475"/>
                <a:gd name="connsiteY33" fmla="*/ 14288 h 228600"/>
                <a:gd name="connsiteX34" fmla="*/ 121444 w 371475"/>
                <a:gd name="connsiteY34" fmla="*/ 14288 h 228600"/>
                <a:gd name="connsiteX35" fmla="*/ 121444 w 371475"/>
                <a:gd name="connsiteY35" fmla="*/ 71438 h 228600"/>
                <a:gd name="connsiteX36" fmla="*/ 14288 w 371475"/>
                <a:gd name="connsiteY36" fmla="*/ 71438 h 228600"/>
                <a:gd name="connsiteX37" fmla="*/ 14288 w 371475"/>
                <a:gd name="connsiteY37" fmla="*/ 14288 h 228600"/>
                <a:gd name="connsiteX38" fmla="*/ 14288 w 371475"/>
                <a:gd name="connsiteY38" fmla="*/ 214313 h 228600"/>
                <a:gd name="connsiteX39" fmla="*/ 14288 w 371475"/>
                <a:gd name="connsiteY39" fmla="*/ 157163 h 228600"/>
                <a:gd name="connsiteX40" fmla="*/ 121444 w 371475"/>
                <a:gd name="connsiteY40" fmla="*/ 157163 h 228600"/>
                <a:gd name="connsiteX41" fmla="*/ 121444 w 371475"/>
                <a:gd name="connsiteY41" fmla="*/ 214313 h 228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</a:cxnLst>
              <a:rect l="l" t="t" r="r" b="b"/>
              <a:pathLst>
                <a:path w="371475" h="228600">
                  <a:moveTo>
                    <a:pt x="135731" y="228600"/>
                  </a:moveTo>
                  <a:lnTo>
                    <a:pt x="371475" y="228600"/>
                  </a:lnTo>
                  <a:lnTo>
                    <a:pt x="371475" y="0"/>
                  </a:lnTo>
                  <a:lnTo>
                    <a:pt x="0" y="0"/>
                  </a:lnTo>
                  <a:lnTo>
                    <a:pt x="0" y="228600"/>
                  </a:lnTo>
                  <a:lnTo>
                    <a:pt x="135731" y="228600"/>
                  </a:lnTo>
                  <a:close/>
                  <a:moveTo>
                    <a:pt x="135731" y="214313"/>
                  </a:moveTo>
                  <a:lnTo>
                    <a:pt x="135731" y="157163"/>
                  </a:lnTo>
                  <a:lnTo>
                    <a:pt x="235744" y="157163"/>
                  </a:lnTo>
                  <a:lnTo>
                    <a:pt x="235744" y="214313"/>
                  </a:lnTo>
                  <a:close/>
                  <a:moveTo>
                    <a:pt x="135731" y="85725"/>
                  </a:moveTo>
                  <a:lnTo>
                    <a:pt x="235744" y="85725"/>
                  </a:lnTo>
                  <a:lnTo>
                    <a:pt x="235744" y="142875"/>
                  </a:lnTo>
                  <a:lnTo>
                    <a:pt x="135731" y="142875"/>
                  </a:lnTo>
                  <a:close/>
                  <a:moveTo>
                    <a:pt x="121444" y="142875"/>
                  </a:moveTo>
                  <a:lnTo>
                    <a:pt x="14288" y="142875"/>
                  </a:lnTo>
                  <a:lnTo>
                    <a:pt x="14288" y="85725"/>
                  </a:lnTo>
                  <a:lnTo>
                    <a:pt x="121444" y="85725"/>
                  </a:lnTo>
                  <a:close/>
                  <a:moveTo>
                    <a:pt x="250031" y="85725"/>
                  </a:moveTo>
                  <a:lnTo>
                    <a:pt x="357188" y="85725"/>
                  </a:lnTo>
                  <a:lnTo>
                    <a:pt x="357188" y="142875"/>
                  </a:lnTo>
                  <a:lnTo>
                    <a:pt x="250031" y="142875"/>
                  </a:lnTo>
                  <a:close/>
                  <a:moveTo>
                    <a:pt x="250031" y="214313"/>
                  </a:moveTo>
                  <a:lnTo>
                    <a:pt x="250031" y="157163"/>
                  </a:lnTo>
                  <a:lnTo>
                    <a:pt x="357188" y="157163"/>
                  </a:lnTo>
                  <a:lnTo>
                    <a:pt x="357188" y="214313"/>
                  </a:lnTo>
                  <a:close/>
                  <a:moveTo>
                    <a:pt x="357188" y="14288"/>
                  </a:moveTo>
                  <a:lnTo>
                    <a:pt x="357188" y="71438"/>
                  </a:lnTo>
                  <a:lnTo>
                    <a:pt x="250031" y="71438"/>
                  </a:lnTo>
                  <a:lnTo>
                    <a:pt x="250031" y="14288"/>
                  </a:lnTo>
                  <a:close/>
                  <a:moveTo>
                    <a:pt x="235744" y="14288"/>
                  </a:moveTo>
                  <a:lnTo>
                    <a:pt x="235744" y="71438"/>
                  </a:lnTo>
                  <a:lnTo>
                    <a:pt x="135731" y="71438"/>
                  </a:lnTo>
                  <a:lnTo>
                    <a:pt x="135731" y="14288"/>
                  </a:lnTo>
                  <a:close/>
                  <a:moveTo>
                    <a:pt x="121444" y="14288"/>
                  </a:moveTo>
                  <a:lnTo>
                    <a:pt x="121444" y="71438"/>
                  </a:lnTo>
                  <a:lnTo>
                    <a:pt x="14288" y="71438"/>
                  </a:lnTo>
                  <a:lnTo>
                    <a:pt x="14288" y="14288"/>
                  </a:lnTo>
                  <a:close/>
                  <a:moveTo>
                    <a:pt x="14288" y="214313"/>
                  </a:moveTo>
                  <a:lnTo>
                    <a:pt x="14288" y="157163"/>
                  </a:lnTo>
                  <a:lnTo>
                    <a:pt x="121444" y="157163"/>
                  </a:lnTo>
                  <a:lnTo>
                    <a:pt x="121444" y="214313"/>
                  </a:lnTo>
                  <a:close/>
                </a:path>
              </a:pathLst>
            </a:custGeom>
            <a:solidFill>
              <a:srgbClr val="000000"/>
            </a:solidFill>
            <a:ln w="7144" cap="flat">
              <a:solidFill>
                <a:schemeClr val="bg1"/>
              </a:solidFill>
              <a:prstDash val="solid"/>
              <a:miter/>
            </a:ln>
          </p:spPr>
          <p:txBody>
            <a:bodyPr rtlCol="0" anchor="ctr"/>
            <a:lstStyle/>
            <a:p>
              <a:endParaRPr lang="es-ES_tradnl"/>
            </a:p>
          </p:txBody>
        </p:sp>
      </p:grp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AEC0BE2F-1B13-C2AF-FA51-09FA43422DD0}"/>
              </a:ext>
            </a:extLst>
          </p:cNvPr>
          <p:cNvCxnSpPr>
            <a:cxnSpLocks/>
          </p:cNvCxnSpPr>
          <p:nvPr/>
        </p:nvCxnSpPr>
        <p:spPr>
          <a:xfrm>
            <a:off x="7252077" y="1895260"/>
            <a:ext cx="549098" cy="2663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4" name="Arc 33">
            <a:extLst>
              <a:ext uri="{FF2B5EF4-FFF2-40B4-BE49-F238E27FC236}">
                <a16:creationId xmlns:a16="http://schemas.microsoft.com/office/drawing/2014/main" id="{E76A1591-37BF-6D27-34AB-AACA1A793E3F}"/>
              </a:ext>
            </a:extLst>
          </p:cNvPr>
          <p:cNvSpPr/>
          <p:nvPr/>
        </p:nvSpPr>
        <p:spPr>
          <a:xfrm rot="183588">
            <a:off x="4895024" y="1050781"/>
            <a:ext cx="3518845" cy="1616371"/>
          </a:xfrm>
          <a:prstGeom prst="arc">
            <a:avLst>
              <a:gd name="adj1" fmla="val 11363771"/>
              <a:gd name="adj2" fmla="val 20340429"/>
            </a:avLst>
          </a:prstGeom>
          <a:ln>
            <a:solidFill>
              <a:srgbClr val="00B050"/>
            </a:solidFill>
            <a:headEnd type="none" w="med" len="med"/>
            <a:tailEnd type="triangle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s-AR" sz="1050">
              <a:solidFill>
                <a:srgbClr val="00B050"/>
              </a:solidFill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A86FCB7-C8D3-F14C-B2D5-718B6F54F750}"/>
              </a:ext>
            </a:extLst>
          </p:cNvPr>
          <p:cNvSpPr txBox="1"/>
          <p:nvPr/>
        </p:nvSpPr>
        <p:spPr>
          <a:xfrm>
            <a:off x="7755709" y="2092253"/>
            <a:ext cx="125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Agenda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AB0F3D5-F90D-6595-9044-8F4944016189}"/>
              </a:ext>
            </a:extLst>
          </p:cNvPr>
          <p:cNvSpPr txBox="1"/>
          <p:nvPr/>
        </p:nvSpPr>
        <p:spPr>
          <a:xfrm>
            <a:off x="6497488" y="2105896"/>
            <a:ext cx="12529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 err="1">
                <a:solidFill>
                  <a:schemeClr val="bg1"/>
                </a:solidFill>
              </a:rPr>
              <a:t>Inbox</a:t>
            </a:r>
            <a:endParaRPr lang="es-AR" sz="2700" dirty="0">
              <a:solidFill>
                <a:schemeClr val="bg1"/>
              </a:solidFill>
            </a:endParaRPr>
          </a:p>
        </p:txBody>
      </p:sp>
      <p:pic>
        <p:nvPicPr>
          <p:cNvPr id="38" name="Graphic 37" descr="User outline">
            <a:extLst>
              <a:ext uri="{FF2B5EF4-FFF2-40B4-BE49-F238E27FC236}">
                <a16:creationId xmlns:a16="http://schemas.microsoft.com/office/drawing/2014/main" id="{6EE2BC8F-76EE-D1E1-3E89-36029EAA0E7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387176" y="1583430"/>
            <a:ext cx="288562" cy="288562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817DBABC-0E2D-7D75-8788-45028D91032B}"/>
              </a:ext>
            </a:extLst>
          </p:cNvPr>
          <p:cNvSpPr/>
          <p:nvPr/>
        </p:nvSpPr>
        <p:spPr>
          <a:xfrm>
            <a:off x="692917" y="1113179"/>
            <a:ext cx="1559844" cy="1610841"/>
          </a:xfrm>
          <a:prstGeom prst="ellipse">
            <a:avLst/>
          </a:prstGeom>
          <a:noFill/>
          <a:ln w="12700">
            <a:solidFill>
              <a:schemeClr val="bg1"/>
            </a:solidFill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s-AR" sz="105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200600C-74D7-15E6-86A7-180037EEBBF5}"/>
              </a:ext>
            </a:extLst>
          </p:cNvPr>
          <p:cNvSpPr txBox="1"/>
          <p:nvPr/>
        </p:nvSpPr>
        <p:spPr>
          <a:xfrm>
            <a:off x="4715591" y="612480"/>
            <a:ext cx="4341432" cy="3231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500" b="1" i="1" dirty="0">
                <a:solidFill>
                  <a:srgbClr val="00B050"/>
                </a:solidFill>
              </a:rPr>
              <a:t>Agendamiento directo (full automation) ~ 15%</a:t>
            </a:r>
            <a:endParaRPr lang="es-AR" sz="2400" b="1" i="1" dirty="0">
              <a:solidFill>
                <a:srgbClr val="00B050"/>
              </a:solidFill>
            </a:endParaRPr>
          </a:p>
        </p:txBody>
      </p:sp>
      <p:pic>
        <p:nvPicPr>
          <p:cNvPr id="48" name="Picture 47" descr="A computer screen with text and numbers&#10;&#10;AI-generated content may be incorrect.">
            <a:extLst>
              <a:ext uri="{FF2B5EF4-FFF2-40B4-BE49-F238E27FC236}">
                <a16:creationId xmlns:a16="http://schemas.microsoft.com/office/drawing/2014/main" id="{A3130A5C-A968-914B-4727-D21E9C20652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697" y="3798840"/>
            <a:ext cx="2461376" cy="1226245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2822125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 animBg="1"/>
      <p:bldP spid="4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A815E62-3F12-A14E-4510-DC6E9EDFF6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447DA3F-593A-0D4D-619B-523C131D1D8B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79;p95">
            <a:extLst>
              <a:ext uri="{FF2B5EF4-FFF2-40B4-BE49-F238E27FC236}">
                <a16:creationId xmlns:a16="http://schemas.microsoft.com/office/drawing/2014/main" id="{5B5EEC02-1665-85B6-40C3-7F777A99F6E3}"/>
              </a:ext>
            </a:extLst>
          </p:cNvPr>
          <p:cNvSpPr txBox="1"/>
          <p:nvPr/>
        </p:nvSpPr>
        <p:spPr>
          <a:xfrm>
            <a:off x="920433" y="1813783"/>
            <a:ext cx="7303133" cy="129263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Coordinación en tiempo real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 Native</a:t>
            </a:r>
            <a:endParaRPr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757491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3A9B390A-CB42-79D8-6593-B55D97ED89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peracion">
            <a:hlinkClick r:id="" action="ppaction://media"/>
            <a:extLst>
              <a:ext uri="{FF2B5EF4-FFF2-40B4-BE49-F238E27FC236}">
                <a16:creationId xmlns:a16="http://schemas.microsoft.com/office/drawing/2014/main" id="{C72B5934-4654-3BEC-03C6-54DFEAFBF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33057" y="0"/>
            <a:ext cx="62865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5001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2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oogle Shape;564;p116">
            <a:extLst>
              <a:ext uri="{FF2B5EF4-FFF2-40B4-BE49-F238E27FC236}">
                <a16:creationId xmlns:a16="http://schemas.microsoft.com/office/drawing/2014/main" id="{B1BD7557-DE31-1FED-8862-632BF635D928}"/>
              </a:ext>
            </a:extLst>
          </p:cNvPr>
          <p:cNvPicPr preferRelativeResize="0"/>
          <p:nvPr/>
        </p:nvPicPr>
        <p:blipFill rotWithShape="1">
          <a:blip r:embed="rId2">
            <a:alphaModFix/>
          </a:blip>
          <a:srcRect l="2242" t="1868" r="12"/>
          <a:stretch>
            <a:fillRect/>
          </a:stretch>
        </p:blipFill>
        <p:spPr>
          <a:xfrm>
            <a:off x="2749289" y="879144"/>
            <a:ext cx="1690118" cy="3574457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pic>
        <p:nvPicPr>
          <p:cNvPr id="7" name="Google Shape;407;p104">
            <a:extLst>
              <a:ext uri="{FF2B5EF4-FFF2-40B4-BE49-F238E27FC236}">
                <a16:creationId xmlns:a16="http://schemas.microsoft.com/office/drawing/2014/main" id="{BBE65E61-A4C2-EED8-C743-AD39956C6D9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37372" y="802630"/>
            <a:ext cx="3708249" cy="3845655"/>
          </a:xfrm>
          <a:prstGeom prst="rect">
            <a:avLst/>
          </a:prstGeom>
          <a:noFill/>
          <a:ln>
            <a:noFill/>
          </a:ln>
          <a:effectLst>
            <a:outerShdw blurRad="114300" dist="47625" dir="3960000" algn="bl" rotWithShape="0">
              <a:srgbClr val="000000">
                <a:alpha val="32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5351516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D7AFC5E6-0408-F929-A9B8-498BAB5110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3">
            <a:extLst>
              <a:ext uri="{FF2B5EF4-FFF2-40B4-BE49-F238E27FC236}">
                <a16:creationId xmlns:a16="http://schemas.microsoft.com/office/drawing/2014/main" id="{52986814-4105-A659-3B31-71DB8F05A867}"/>
              </a:ext>
            </a:extLst>
          </p:cNvPr>
          <p:cNvSpPr/>
          <p:nvPr/>
        </p:nvSpPr>
        <p:spPr>
          <a:xfrm>
            <a:off x="3827721" y="769535"/>
            <a:ext cx="1108445" cy="1108445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AR" sz="2100" b="1" dirty="0">
                <a:solidFill>
                  <a:schemeClr val="tx1"/>
                </a:solidFill>
              </a:rPr>
              <a:t>LLM</a:t>
            </a:r>
            <a:endParaRPr lang="es-AR" sz="1050" b="1" dirty="0">
              <a:solidFill>
                <a:schemeClr val="tx1"/>
              </a:solidFill>
            </a:endParaRPr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0632C494-EA35-916B-9342-1FE555B0DBFE}"/>
              </a:ext>
            </a:extLst>
          </p:cNvPr>
          <p:cNvCxnSpPr>
            <a:cxnSpLocks/>
          </p:cNvCxnSpPr>
          <p:nvPr/>
        </p:nvCxnSpPr>
        <p:spPr>
          <a:xfrm flipV="1">
            <a:off x="2243573" y="1335733"/>
            <a:ext cx="1485261" cy="1058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5101451D-77CE-C123-BF4F-E55A8A80C8EB}"/>
              </a:ext>
            </a:extLst>
          </p:cNvPr>
          <p:cNvCxnSpPr>
            <a:cxnSpLocks/>
          </p:cNvCxnSpPr>
          <p:nvPr/>
        </p:nvCxnSpPr>
        <p:spPr>
          <a:xfrm>
            <a:off x="5043162" y="1326413"/>
            <a:ext cx="1397516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4B9104E-4C50-99F4-7F9F-7FC17DBD4180}"/>
              </a:ext>
            </a:extLst>
          </p:cNvPr>
          <p:cNvSpPr txBox="1"/>
          <p:nvPr/>
        </p:nvSpPr>
        <p:spPr>
          <a:xfrm>
            <a:off x="261257" y="2427720"/>
            <a:ext cx="10190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Memory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87DCDD8-0745-9DBC-C582-22F98FC3BF48}"/>
              </a:ext>
            </a:extLst>
          </p:cNvPr>
          <p:cNvSpPr txBox="1"/>
          <p:nvPr/>
        </p:nvSpPr>
        <p:spPr>
          <a:xfrm>
            <a:off x="1535709" y="2515092"/>
            <a:ext cx="185246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s-ES" sz="1800" b="1" dirty="0">
                <a:solidFill>
                  <a:schemeClr val="bg1"/>
                </a:solidFill>
              </a:rPr>
              <a:t>API</a:t>
            </a:r>
          </a:p>
          <a:p>
            <a:pPr algn="ctr"/>
            <a:r>
              <a:rPr lang="es-ES" sz="1800" b="1" dirty="0" err="1">
                <a:solidFill>
                  <a:schemeClr val="bg1"/>
                </a:solidFill>
              </a:rPr>
              <a:t>Wúru</a:t>
            </a:r>
            <a:r>
              <a:rPr lang="es-ES" sz="1800" b="1" dirty="0">
                <a:solidFill>
                  <a:schemeClr val="bg1"/>
                </a:solidFill>
              </a:rPr>
              <a:t> Core</a:t>
            </a:r>
            <a:endParaRPr lang="es-AR" sz="2700" b="1" dirty="0">
              <a:solidFill>
                <a:schemeClr val="bg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B9C68B1-B52A-8C3F-3627-BCD69B187E1C}"/>
              </a:ext>
            </a:extLst>
          </p:cNvPr>
          <p:cNvSpPr txBox="1"/>
          <p:nvPr/>
        </p:nvSpPr>
        <p:spPr>
          <a:xfrm>
            <a:off x="3545501" y="2510831"/>
            <a:ext cx="14766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Databases</a:t>
            </a:r>
            <a:endParaRPr lang="es-AR" sz="27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ED57365-290F-D326-6BFD-EF255CAE8D79}"/>
              </a:ext>
            </a:extLst>
          </p:cNvPr>
          <p:cNvSpPr txBox="1"/>
          <p:nvPr/>
        </p:nvSpPr>
        <p:spPr>
          <a:xfrm>
            <a:off x="5064997" y="2496068"/>
            <a:ext cx="1394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dirty="0">
                <a:solidFill>
                  <a:schemeClr val="bg1"/>
                </a:solidFill>
              </a:rPr>
              <a:t>Instructions</a:t>
            </a:r>
            <a:endParaRPr lang="es-AR" sz="2700" dirty="0">
              <a:solidFill>
                <a:schemeClr val="bg1"/>
              </a:solidFill>
            </a:endParaRP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AA6DD188-F358-73C1-ACBE-4595C1440135}"/>
              </a:ext>
            </a:extLst>
          </p:cNvPr>
          <p:cNvCxnSpPr>
            <a:cxnSpLocks/>
            <a:stCxn id="4" idx="3"/>
            <a:endCxn id="13" idx="0"/>
          </p:cNvCxnSpPr>
          <p:nvPr/>
        </p:nvCxnSpPr>
        <p:spPr>
          <a:xfrm flipH="1">
            <a:off x="770790" y="1715652"/>
            <a:ext cx="3219259" cy="712068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1E627FB-A231-4066-B31E-E6D8A60E4CDD}"/>
              </a:ext>
            </a:extLst>
          </p:cNvPr>
          <p:cNvCxnSpPr>
            <a:cxnSpLocks/>
            <a:endCxn id="14" idx="0"/>
          </p:cNvCxnSpPr>
          <p:nvPr/>
        </p:nvCxnSpPr>
        <p:spPr>
          <a:xfrm flipH="1">
            <a:off x="2461942" y="1893634"/>
            <a:ext cx="1365779" cy="621458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818B2359-4D6F-1A84-E822-47B7C74C07A5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283812" y="1951046"/>
            <a:ext cx="0" cy="559785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51C8E42-7E3F-CE0C-80EF-1ED63D440520}"/>
              </a:ext>
            </a:extLst>
          </p:cNvPr>
          <p:cNvCxnSpPr>
            <a:cxnSpLocks/>
          </p:cNvCxnSpPr>
          <p:nvPr/>
        </p:nvCxnSpPr>
        <p:spPr>
          <a:xfrm>
            <a:off x="4773838" y="1825968"/>
            <a:ext cx="868134" cy="684863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Graphic 5" descr="Image outline">
            <a:extLst>
              <a:ext uri="{FF2B5EF4-FFF2-40B4-BE49-F238E27FC236}">
                <a16:creationId xmlns:a16="http://schemas.microsoft.com/office/drawing/2014/main" id="{9002162B-2554-7AF9-0B26-330988F968F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62144" y="785190"/>
            <a:ext cx="1108444" cy="110844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6935E00-1E7A-02F7-65CE-A3FA215FADF5}"/>
              </a:ext>
            </a:extLst>
          </p:cNvPr>
          <p:cNvSpPr txBox="1"/>
          <p:nvPr/>
        </p:nvSpPr>
        <p:spPr>
          <a:xfrm>
            <a:off x="6696664" y="2496068"/>
            <a:ext cx="19417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s-ES" sz="1800" b="1" dirty="0" err="1">
                <a:solidFill>
                  <a:schemeClr val="bg1"/>
                </a:solidFill>
              </a:rPr>
              <a:t>Computer</a:t>
            </a:r>
            <a:r>
              <a:rPr lang="es-ES" sz="1800" b="1" dirty="0">
                <a:solidFill>
                  <a:schemeClr val="bg1"/>
                </a:solidFill>
              </a:rPr>
              <a:t> </a:t>
            </a:r>
            <a:r>
              <a:rPr lang="es-ES" sz="1800" b="1" dirty="0" err="1">
                <a:solidFill>
                  <a:schemeClr val="bg1"/>
                </a:solidFill>
              </a:rPr>
              <a:t>Vision</a:t>
            </a:r>
            <a:r>
              <a:rPr lang="es-ES" sz="1800" b="1" dirty="0">
                <a:solidFill>
                  <a:schemeClr val="bg1"/>
                </a:solidFill>
              </a:rPr>
              <a:t> </a:t>
            </a:r>
            <a:r>
              <a:rPr lang="es-ES" sz="1800" b="1" dirty="0" err="1">
                <a:solidFill>
                  <a:schemeClr val="bg1"/>
                </a:solidFill>
              </a:rPr>
              <a:t>Model</a:t>
            </a:r>
            <a:endParaRPr lang="es-AR" sz="2700" b="1" dirty="0">
              <a:solidFill>
                <a:schemeClr val="bg1"/>
              </a:solidFill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CCF5D7C-A16C-D7A5-A948-A4EAB5A76AE2}"/>
              </a:ext>
            </a:extLst>
          </p:cNvPr>
          <p:cNvCxnSpPr>
            <a:cxnSpLocks/>
          </p:cNvCxnSpPr>
          <p:nvPr/>
        </p:nvCxnSpPr>
        <p:spPr>
          <a:xfrm>
            <a:off x="4882412" y="1550754"/>
            <a:ext cx="2230769" cy="898795"/>
          </a:xfrm>
          <a:prstGeom prst="straightConnector1">
            <a:avLst/>
          </a:prstGeom>
          <a:ln>
            <a:solidFill>
              <a:schemeClr val="accent4"/>
            </a:solidFill>
            <a:prstDash val="dash"/>
            <a:headEnd type="arrow" w="med" len="med"/>
            <a:tailEnd type="arrow" w="med" len="me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4" name="Picture 53">
            <a:extLst>
              <a:ext uri="{FF2B5EF4-FFF2-40B4-BE49-F238E27FC236}">
                <a16:creationId xmlns:a16="http://schemas.microsoft.com/office/drawing/2014/main" id="{04A2360B-B306-B49D-B0F4-41B7C62C05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215" y="727777"/>
            <a:ext cx="2220815" cy="1223269"/>
          </a:xfrm>
          <a:prstGeom prst="rect">
            <a:avLst/>
          </a:prstGeom>
        </p:spPr>
      </p:pic>
      <p:pic>
        <p:nvPicPr>
          <p:cNvPr id="5" name="Picture 4" descr="A group of people in a room&#10;&#10;AI-generated content may be incorrect.">
            <a:extLst>
              <a:ext uri="{FF2B5EF4-FFF2-40B4-BE49-F238E27FC236}">
                <a16:creationId xmlns:a16="http://schemas.microsoft.com/office/drawing/2014/main" id="{69ED09A7-B38F-7ED4-8F4A-1B06ABEEB0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7687" y="727777"/>
            <a:ext cx="1268111" cy="1039232"/>
          </a:xfrm>
          <a:prstGeom prst="rect">
            <a:avLst/>
          </a:prstGeom>
        </p:spPr>
      </p:pic>
      <p:pic>
        <p:nvPicPr>
          <p:cNvPr id="21" name="Picture 20" descr="A screenshot of a computer code&#10;&#10;AI-generated content may be incorrect.">
            <a:extLst>
              <a:ext uri="{FF2B5EF4-FFF2-40B4-BE49-F238E27FC236}">
                <a16:creationId xmlns:a16="http://schemas.microsoft.com/office/drawing/2014/main" id="{ADF8A6AB-680D-0288-B599-8622D55FAD0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80322" y="3248795"/>
            <a:ext cx="2772324" cy="1195612"/>
          </a:xfrm>
          <a:prstGeom prst="rect">
            <a:avLst/>
          </a:prstGeom>
        </p:spPr>
      </p:pic>
      <p:pic>
        <p:nvPicPr>
          <p:cNvPr id="23" name="Picture 22" descr="A screen shot of a computer code&#10;&#10;AI-generated content may be incorrect.">
            <a:extLst>
              <a:ext uri="{FF2B5EF4-FFF2-40B4-BE49-F238E27FC236}">
                <a16:creationId xmlns:a16="http://schemas.microsoft.com/office/drawing/2014/main" id="{2A57E1D8-41F2-0692-6E5C-4C58AE83A6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40490" y="3187663"/>
            <a:ext cx="2413625" cy="146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8367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17F77D1A-4FAE-CB78-ABAD-F73EC462FF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assets_task_01jz8gcd7sf0fr8dzmm2hzf04s_task_01jz8gcd7sf0fr8dzmm2hzf04s_genid_af40db3c-a2f0-4118-80a4-32253922462d_25_07_03_16_02_418692_videos_00000_932856482_source">
            <a:hlinkClick r:id="" action="ppaction://media"/>
            <a:extLst>
              <a:ext uri="{FF2B5EF4-FFF2-40B4-BE49-F238E27FC236}">
                <a16:creationId xmlns:a16="http://schemas.microsoft.com/office/drawing/2014/main" id="{80B3D050-864F-B37E-AC26-6EF7BFBDA16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rcRect b="7294"/>
          <a:stretch>
            <a:fillRect/>
          </a:stretch>
        </p:blipFill>
        <p:spPr>
          <a:xfrm>
            <a:off x="1583140" y="562972"/>
            <a:ext cx="2900149" cy="4032914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3" name="assets_task_01jz8gm0ggfyca9wzpspjbq70g_task_01jz8gm0ggfyca9wzpspjbq70g_genid_fb2525fb-6620-424f-87d4-014c14569295_25_07_03_16_06_947515_videos_00000_821968366_source">
            <a:hlinkClick r:id="" action="ppaction://media"/>
            <a:extLst>
              <a:ext uri="{FF2B5EF4-FFF2-40B4-BE49-F238E27FC236}">
                <a16:creationId xmlns:a16="http://schemas.microsoft.com/office/drawing/2014/main" id="{D598B622-F511-50D1-0B91-71E65FC2C3BC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rcRect b="7618"/>
          <a:stretch>
            <a:fillRect/>
          </a:stretch>
        </p:blipFill>
        <p:spPr>
          <a:xfrm>
            <a:off x="4913195" y="577045"/>
            <a:ext cx="2900148" cy="401884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3368351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0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5000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3138C9-0979-FFE9-4390-8E71E99F8D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group of men working on a car&#10;&#10;AI-generated content may be incorrect.">
            <a:extLst>
              <a:ext uri="{FF2B5EF4-FFF2-40B4-BE49-F238E27FC236}">
                <a16:creationId xmlns:a16="http://schemas.microsoft.com/office/drawing/2014/main" id="{D491C01E-84D3-985A-901F-13DB56DC0CB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22098" r="15935" b="15072"/>
          <a:stretch>
            <a:fillRect/>
          </a:stretch>
        </p:blipFill>
        <p:spPr>
          <a:xfrm>
            <a:off x="-1" y="0"/>
            <a:ext cx="9144001" cy="52161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01088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3FD8B4CB-7409-F18D-5D9A-BF264A9814E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8" name="Google Shape;278;p95">
            <a:extLst>
              <a:ext uri="{FF2B5EF4-FFF2-40B4-BE49-F238E27FC236}">
                <a16:creationId xmlns:a16="http://schemas.microsoft.com/office/drawing/2014/main" id="{58947EA9-6B95-FFF2-E0D3-07D3EE74E94A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337551" y="0"/>
            <a:ext cx="21696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9" name="Google Shape;279;p95">
            <a:extLst>
              <a:ext uri="{FF2B5EF4-FFF2-40B4-BE49-F238E27FC236}">
                <a16:creationId xmlns:a16="http://schemas.microsoft.com/office/drawing/2014/main" id="{144B1FA5-09E3-781F-CC95-9E830B4F5AAE}"/>
              </a:ext>
            </a:extLst>
          </p:cNvPr>
          <p:cNvSpPr txBox="1"/>
          <p:nvPr/>
        </p:nvSpPr>
        <p:spPr>
          <a:xfrm>
            <a:off x="721599" y="365013"/>
            <a:ext cx="5801748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LLM-Native dentro de Wúru</a:t>
            </a: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FF09EBA-39CE-33B0-7A3B-B7147E79B81A}"/>
              </a:ext>
            </a:extLst>
          </p:cNvPr>
          <p:cNvSpPr txBox="1"/>
          <p:nvPr/>
        </p:nvSpPr>
        <p:spPr>
          <a:xfrm>
            <a:off x="449059" y="1348033"/>
            <a:ext cx="6347668" cy="358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Picture 5" descr="A close up of text&#10;&#10;AI-generated content may be incorrect.">
            <a:extLst>
              <a:ext uri="{FF2B5EF4-FFF2-40B4-BE49-F238E27FC236}">
                <a16:creationId xmlns:a16="http://schemas.microsoft.com/office/drawing/2014/main" id="{216C4DF7-C4F2-483C-EC5E-23F66E93F8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1599" y="2250372"/>
            <a:ext cx="2794142" cy="1311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578562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42A66F1E-E379-4E2C-6A8F-1F7DE7EDEE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5">
            <a:extLst>
              <a:ext uri="{FF2B5EF4-FFF2-40B4-BE49-F238E27FC236}">
                <a16:creationId xmlns:a16="http://schemas.microsoft.com/office/drawing/2014/main" id="{64DCF2CF-0E6D-DD8C-5C9A-DBEE8A219A1D}"/>
              </a:ext>
            </a:extLst>
          </p:cNvPr>
          <p:cNvSpPr txBox="1"/>
          <p:nvPr/>
        </p:nvSpPr>
        <p:spPr>
          <a:xfrm>
            <a:off x="721598" y="365013"/>
            <a:ext cx="700827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LLM-Native Product Management</a:t>
            </a: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A5C920-11F8-2711-ADD1-A6BEB8408569}"/>
              </a:ext>
            </a:extLst>
          </p:cNvPr>
          <p:cNvSpPr txBox="1"/>
          <p:nvPr/>
        </p:nvSpPr>
        <p:spPr>
          <a:xfrm>
            <a:off x="449059" y="1348033"/>
            <a:ext cx="6347668" cy="358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30AC3F-121E-BAF9-11FD-0299BA5323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456" y="2193703"/>
            <a:ext cx="2336831" cy="1415264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F4D9E5E-4B99-7C53-219E-06AAAD2D9E17}"/>
              </a:ext>
            </a:extLst>
          </p:cNvPr>
          <p:cNvCxnSpPr>
            <a:cxnSpLocks/>
          </p:cNvCxnSpPr>
          <p:nvPr/>
        </p:nvCxnSpPr>
        <p:spPr>
          <a:xfrm>
            <a:off x="2687380" y="2901335"/>
            <a:ext cx="50349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094CF27-B431-7B5A-975D-F4225BEAA7FB}"/>
              </a:ext>
            </a:extLst>
          </p:cNvPr>
          <p:cNvSpPr txBox="1"/>
          <p:nvPr/>
        </p:nvSpPr>
        <p:spPr>
          <a:xfrm>
            <a:off x="4572000" y="2642862"/>
            <a:ext cx="8430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dirty="0">
                <a:solidFill>
                  <a:schemeClr val="bg1"/>
                </a:solidFill>
              </a:rPr>
              <a:t>Claude </a:t>
            </a:r>
            <a:r>
              <a:rPr lang="es-ES_tradnl" dirty="0" err="1">
                <a:solidFill>
                  <a:schemeClr val="bg1"/>
                </a:solidFill>
              </a:rPr>
              <a:t>Code</a:t>
            </a:r>
            <a:endParaRPr lang="es-ES_tradnl" dirty="0">
              <a:solidFill>
                <a:schemeClr val="bg1"/>
              </a:solidFill>
            </a:endParaRPr>
          </a:p>
        </p:txBody>
      </p:sp>
      <p:pic>
        <p:nvPicPr>
          <p:cNvPr id="8" name="Picture 7" descr="A green and black logo&#10;&#10;AI-generated content may be incorrect.">
            <a:extLst>
              <a:ext uri="{FF2B5EF4-FFF2-40B4-BE49-F238E27FC236}">
                <a16:creationId xmlns:a16="http://schemas.microsoft.com/office/drawing/2014/main" id="{90D591A4-B5BA-095C-5FC2-E9EC11CAAF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26069" y="2636588"/>
            <a:ext cx="529494" cy="529494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0A451832-8695-6A35-9420-1DB07F2F285A}"/>
              </a:ext>
            </a:extLst>
          </p:cNvPr>
          <p:cNvCxnSpPr>
            <a:cxnSpLocks/>
          </p:cNvCxnSpPr>
          <p:nvPr/>
        </p:nvCxnSpPr>
        <p:spPr>
          <a:xfrm>
            <a:off x="3982780" y="2901335"/>
            <a:ext cx="50349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Picture 11" descr="A screenshot of a black and white page&#10;&#10;AI-generated content may be incorrect.">
            <a:hlinkClick r:id="rId5"/>
            <a:extLst>
              <a:ext uri="{FF2B5EF4-FFF2-40B4-BE49-F238E27FC236}">
                <a16:creationId xmlns:a16="http://schemas.microsoft.com/office/drawing/2014/main" id="{6214A89E-91DB-4D25-B550-528A1F49605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87863" y="1639309"/>
            <a:ext cx="2235448" cy="2304286"/>
          </a:xfrm>
          <a:prstGeom prst="rect">
            <a:avLst/>
          </a:prstGeom>
        </p:spPr>
      </p:pic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C458B2E5-B2A7-9DD1-D9E2-485850A35DD2}"/>
              </a:ext>
            </a:extLst>
          </p:cNvPr>
          <p:cNvCxnSpPr>
            <a:cxnSpLocks/>
          </p:cNvCxnSpPr>
          <p:nvPr/>
        </p:nvCxnSpPr>
        <p:spPr>
          <a:xfrm>
            <a:off x="5415008" y="2901335"/>
            <a:ext cx="503495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561906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277">
          <a:extLst>
            <a:ext uri="{FF2B5EF4-FFF2-40B4-BE49-F238E27FC236}">
              <a16:creationId xmlns:a16="http://schemas.microsoft.com/office/drawing/2014/main" id="{CC19C184-9B84-9115-3ADE-AD3CC77748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95">
            <a:extLst>
              <a:ext uri="{FF2B5EF4-FFF2-40B4-BE49-F238E27FC236}">
                <a16:creationId xmlns:a16="http://schemas.microsoft.com/office/drawing/2014/main" id="{35B3AEBA-18EA-6E0D-C32D-C95C1E3CB686}"/>
              </a:ext>
            </a:extLst>
          </p:cNvPr>
          <p:cNvSpPr txBox="1"/>
          <p:nvPr/>
        </p:nvSpPr>
        <p:spPr>
          <a:xfrm>
            <a:off x="721598" y="365013"/>
            <a:ext cx="7031751" cy="6770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2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LLM-Native Orboarding de Clientes</a:t>
            </a:r>
            <a:endParaRPr sz="32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B914CAB-12FD-647A-D2BA-FE187028C2B1}"/>
              </a:ext>
            </a:extLst>
          </p:cNvPr>
          <p:cNvSpPr txBox="1"/>
          <p:nvPr/>
        </p:nvSpPr>
        <p:spPr>
          <a:xfrm>
            <a:off x="449059" y="1348033"/>
            <a:ext cx="6347668" cy="358668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32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9F2B10D-2E1B-C6CE-8214-B630CFCAE0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72648" y="1880188"/>
            <a:ext cx="4508091" cy="2966863"/>
          </a:xfrm>
          <a:prstGeom prst="rect">
            <a:avLst/>
          </a:prstGeom>
        </p:spPr>
      </p:pic>
      <p:pic>
        <p:nvPicPr>
          <p:cNvPr id="13" name="Picture 12" descr="A green square with white x on it&#10;&#10;AI-generated content may be incorrect.">
            <a:extLst>
              <a:ext uri="{FF2B5EF4-FFF2-40B4-BE49-F238E27FC236}">
                <a16:creationId xmlns:a16="http://schemas.microsoft.com/office/drawing/2014/main" id="{E00B780E-6A2B-E1FE-BF0D-206BB4AA58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8357" y="2285934"/>
            <a:ext cx="1659224" cy="1106149"/>
          </a:xfrm>
          <a:prstGeom prst="rect">
            <a:avLst/>
          </a:prstGeom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4994AFD7-C7A0-A2CC-7C0B-C9E335B70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974022" y="2478379"/>
            <a:ext cx="755668" cy="778408"/>
          </a:xfrm>
          <a:prstGeom prst="rect">
            <a:avLst/>
          </a:prstGeom>
        </p:spPr>
      </p:pic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85300073-9B1B-C78E-09C0-5539BE560F19}"/>
              </a:ext>
            </a:extLst>
          </p:cNvPr>
          <p:cNvCxnSpPr>
            <a:cxnSpLocks/>
          </p:cNvCxnSpPr>
          <p:nvPr/>
        </p:nvCxnSpPr>
        <p:spPr>
          <a:xfrm>
            <a:off x="1200842" y="2857566"/>
            <a:ext cx="808711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73AF77D-2F04-3A83-FF32-8AB478ACD5CA}"/>
              </a:ext>
            </a:extLst>
          </p:cNvPr>
          <p:cNvCxnSpPr>
            <a:cxnSpLocks/>
          </p:cNvCxnSpPr>
          <p:nvPr/>
        </p:nvCxnSpPr>
        <p:spPr>
          <a:xfrm flipV="1">
            <a:off x="7017488" y="2839008"/>
            <a:ext cx="735861" cy="18558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A white logo on a black background&#10;&#10;AI-generated content may be incorrect.">
            <a:extLst>
              <a:ext uri="{FF2B5EF4-FFF2-40B4-BE49-F238E27FC236}">
                <a16:creationId xmlns:a16="http://schemas.microsoft.com/office/drawing/2014/main" id="{D650F79E-197F-0792-BEBE-37C343E724B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87251" y="1113642"/>
            <a:ext cx="678883" cy="678883"/>
          </a:xfrm>
          <a:prstGeom prst="rect">
            <a:avLst/>
          </a:prstGeom>
          <a:ln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8330834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7AA5868C-9668-DD9B-690A-D05F414106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6C63C96-1F2F-04FB-ECE6-898B646168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74249" y="1402191"/>
            <a:ext cx="7897611" cy="1323439"/>
          </a:xfrm>
        </p:spPr>
        <p:txBody>
          <a:bodyPr>
            <a:normAutofit fontScale="92500"/>
          </a:bodyPr>
          <a:lstStyle/>
          <a:p>
            <a:r>
              <a:rPr lang="en-A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Organizaciones Nativas LLM: liberar de la burocracia, lo tedioso, la fricción</a:t>
            </a:r>
          </a:p>
          <a:p>
            <a:r>
              <a:rPr lang="en-A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Usar IA para crear experiencias soprendentes por lo simples</a:t>
            </a:r>
          </a:p>
          <a:p>
            <a:r>
              <a:rPr lang="en-AR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El equipo de salud se enfoca 100% en el paciente y su técnica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B5EFC17-2738-C450-8BAE-F9847E5891CB}"/>
              </a:ext>
            </a:extLst>
          </p:cNvPr>
          <p:cNvSpPr txBox="1"/>
          <p:nvPr/>
        </p:nvSpPr>
        <p:spPr>
          <a:xfrm>
            <a:off x="1018572" y="2936750"/>
            <a:ext cx="71068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R" sz="4000" i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Volver a la esencia humana de las profesiones en la salud</a:t>
            </a:r>
            <a:endParaRPr lang="es-ES_tradnl" sz="4000" i="1" dirty="0">
              <a:solidFill>
                <a:schemeClr val="bg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3" name="Google Shape;377;p102">
            <a:extLst>
              <a:ext uri="{FF2B5EF4-FFF2-40B4-BE49-F238E27FC236}">
                <a16:creationId xmlns:a16="http://schemas.microsoft.com/office/drawing/2014/main" id="{ED88B415-DAD2-E984-BCE1-6B25016D4E8D}"/>
              </a:ext>
            </a:extLst>
          </p:cNvPr>
          <p:cNvSpPr txBox="1"/>
          <p:nvPr/>
        </p:nvSpPr>
        <p:spPr>
          <a:xfrm>
            <a:off x="874249" y="575549"/>
            <a:ext cx="7622352" cy="6155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MX" sz="2800" b="1" dirty="0">
                <a:solidFill>
                  <a:schemeClr val="bg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Resumiendo</a:t>
            </a:r>
          </a:p>
        </p:txBody>
      </p:sp>
    </p:spTree>
    <p:extLst>
      <p:ext uri="{BB962C8B-B14F-4D97-AF65-F5344CB8AC3E}">
        <p14:creationId xmlns:p14="http://schemas.microsoft.com/office/powerpoint/2010/main" val="14814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Shape 597">
          <a:extLst>
            <a:ext uri="{FF2B5EF4-FFF2-40B4-BE49-F238E27FC236}">
              <a16:creationId xmlns:a16="http://schemas.microsoft.com/office/drawing/2014/main" id="{EAE89D51-396E-BBF4-9F9C-BE5B4D1D69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1" name="Google Shape;601;p120">
            <a:extLst>
              <a:ext uri="{FF2B5EF4-FFF2-40B4-BE49-F238E27FC236}">
                <a16:creationId xmlns:a16="http://schemas.microsoft.com/office/drawing/2014/main" id="{0769B5B6-C949-AD0A-7FDF-39F947B1B654}"/>
              </a:ext>
            </a:extLst>
          </p:cNvPr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56135" y="465149"/>
            <a:ext cx="6277648" cy="6664790"/>
          </a:xfrm>
          <a:prstGeom prst="rect">
            <a:avLst/>
          </a:prstGeom>
          <a:noFill/>
          <a:ln>
            <a:noFill/>
          </a:ln>
        </p:spPr>
      </p:pic>
      <p:pic>
        <p:nvPicPr>
          <p:cNvPr id="598" name="Google Shape;598;p120">
            <a:extLst>
              <a:ext uri="{FF2B5EF4-FFF2-40B4-BE49-F238E27FC236}">
                <a16:creationId xmlns:a16="http://schemas.microsoft.com/office/drawing/2014/main" id="{D5F9D38C-7BCE-E46E-D12D-0868DCDD7806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 t="59" b="49"/>
          <a:stretch/>
        </p:blipFill>
        <p:spPr>
          <a:xfrm>
            <a:off x="3256135" y="2957076"/>
            <a:ext cx="1156377" cy="604832"/>
          </a:xfrm>
          <a:prstGeom prst="rect">
            <a:avLst/>
          </a:prstGeom>
          <a:noFill/>
          <a:ln>
            <a:noFill/>
          </a:ln>
        </p:spPr>
      </p:pic>
      <p:sp>
        <p:nvSpPr>
          <p:cNvPr id="599" name="Google Shape;599;p120">
            <a:extLst>
              <a:ext uri="{FF2B5EF4-FFF2-40B4-BE49-F238E27FC236}">
                <a16:creationId xmlns:a16="http://schemas.microsoft.com/office/drawing/2014/main" id="{337F2B48-8C8A-2A18-8B32-CFF43A73563B}"/>
              </a:ext>
            </a:extLst>
          </p:cNvPr>
          <p:cNvSpPr txBox="1"/>
          <p:nvPr/>
        </p:nvSpPr>
        <p:spPr>
          <a:xfrm>
            <a:off x="187925" y="653692"/>
            <a:ext cx="4320300" cy="1108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6000" b="1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¡Gracias!</a:t>
            </a:r>
            <a:endParaRPr sz="6000" b="1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0" name="Google Shape;600;p120">
            <a:extLst>
              <a:ext uri="{FF2B5EF4-FFF2-40B4-BE49-F238E27FC236}">
                <a16:creationId xmlns:a16="http://schemas.microsoft.com/office/drawing/2014/main" id="{189575A6-CAC7-97C1-D645-C469F41D6538}"/>
              </a:ext>
            </a:extLst>
          </p:cNvPr>
          <p:cNvSpPr txBox="1"/>
          <p:nvPr/>
        </p:nvSpPr>
        <p:spPr>
          <a:xfrm>
            <a:off x="3135777" y="1826361"/>
            <a:ext cx="3584000" cy="923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1600" dirty="0">
                <a:solidFill>
                  <a:schemeClr val="lt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luciano.tourn@wuru.ai</a:t>
            </a:r>
            <a:endParaRPr sz="1600" dirty="0">
              <a:solidFill>
                <a:schemeClr val="lt1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lvl="0">
              <a:lnSpc>
                <a:spcPct val="150000"/>
              </a:lnSpc>
            </a:pPr>
            <a:r>
              <a:rPr lang="es-419" sz="1600" u="sng" dirty="0">
                <a:solidFill>
                  <a:srgbClr val="E34075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https://www.linkedin.com/in/tourn/</a:t>
            </a:r>
            <a:endParaRPr lang="es-419" sz="1600" dirty="0">
              <a:solidFill>
                <a:srgbClr val="E34075"/>
              </a:solidFill>
            </a:endParaRPr>
          </a:p>
        </p:txBody>
      </p:sp>
      <p:pic>
        <p:nvPicPr>
          <p:cNvPr id="10" name="Imagen 9">
            <a:extLst>
              <a:ext uri="{FF2B5EF4-FFF2-40B4-BE49-F238E27FC236}">
                <a16:creationId xmlns:a16="http://schemas.microsoft.com/office/drawing/2014/main" id="{15FC06F3-7299-9F85-2BC4-DA788587D64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0339" y="1966360"/>
            <a:ext cx="1748059" cy="17410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48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6">
          <a:extLst>
            <a:ext uri="{FF2B5EF4-FFF2-40B4-BE49-F238E27FC236}">
              <a16:creationId xmlns:a16="http://schemas.microsoft.com/office/drawing/2014/main" id="{F0E46A12-9EC6-1318-5521-2E6FF8ECDA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oogle Shape;37;p13">
            <a:extLst>
              <a:ext uri="{FF2B5EF4-FFF2-40B4-BE49-F238E27FC236}">
                <a16:creationId xmlns:a16="http://schemas.microsoft.com/office/drawing/2014/main" id="{E0682785-BA41-EF98-0BED-FEE5A2FE9C29}"/>
              </a:ext>
            </a:extLst>
          </p:cNvPr>
          <p:cNvGrpSpPr/>
          <p:nvPr/>
        </p:nvGrpSpPr>
        <p:grpSpPr>
          <a:xfrm>
            <a:off x="30600" y="115000"/>
            <a:ext cx="9113400" cy="843575"/>
            <a:chOff x="30600" y="115000"/>
            <a:chExt cx="9113400" cy="843575"/>
          </a:xfrm>
        </p:grpSpPr>
        <p:cxnSp>
          <p:nvCxnSpPr>
            <p:cNvPr id="38" name="Google Shape;38;p13">
              <a:extLst>
                <a:ext uri="{FF2B5EF4-FFF2-40B4-BE49-F238E27FC236}">
                  <a16:creationId xmlns:a16="http://schemas.microsoft.com/office/drawing/2014/main" id="{3D350980-B908-8330-1AFC-BCB819A90047}"/>
                </a:ext>
              </a:extLst>
            </p:cNvPr>
            <p:cNvCxnSpPr/>
            <p:nvPr/>
          </p:nvCxnSpPr>
          <p:spPr>
            <a:xfrm>
              <a:off x="30600" y="529288"/>
              <a:ext cx="9113400" cy="15000"/>
            </a:xfrm>
            <a:prstGeom prst="straightConnector1">
              <a:avLst/>
            </a:prstGeom>
            <a:noFill/>
            <a:ln w="9525" cap="flat" cmpd="sng">
              <a:solidFill>
                <a:srgbClr val="4A86E8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pic>
          <p:nvPicPr>
            <p:cNvPr id="39" name="Google Shape;39;p13" title="Header formulario google_Mesa de trabajo 1.png">
              <a:extLst>
                <a:ext uri="{FF2B5EF4-FFF2-40B4-BE49-F238E27FC236}">
                  <a16:creationId xmlns:a16="http://schemas.microsoft.com/office/drawing/2014/main" id="{9580B71B-CDA3-AE6D-6DE7-8421F00F68D5}"/>
                </a:ext>
              </a:extLst>
            </p:cNvPr>
            <p:cNvPicPr preferRelativeResize="0"/>
            <p:nvPr/>
          </p:nvPicPr>
          <p:blipFill rotWithShape="1">
            <a:blip r:embed="rId3">
              <a:alphaModFix/>
            </a:blip>
            <a:srcRect l="20648" r="21137"/>
            <a:stretch/>
          </p:blipFill>
          <p:spPr>
            <a:xfrm>
              <a:off x="3633350" y="115000"/>
              <a:ext cx="1861525" cy="84357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" name="Picture 8" descr="A group of people looking at computers&#10;&#10;AI-generated content may be incorrect.">
            <a:extLst>
              <a:ext uri="{FF2B5EF4-FFF2-40B4-BE49-F238E27FC236}">
                <a16:creationId xmlns:a16="http://schemas.microsoft.com/office/drawing/2014/main" id="{28F7739E-B84D-1D13-8DA9-72FC8754ADB2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71" b="7671"/>
          <a:stretch>
            <a:fillRect/>
          </a:stretch>
        </p:blipFill>
        <p:spPr>
          <a:xfrm>
            <a:off x="-930" y="-1"/>
            <a:ext cx="9144930" cy="51612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5796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E9528228-6C15-ED63-823F-63CC627F12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1E73E4-6B5D-BD70-507C-CBF499D39E97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93A7E38-D598-C35B-3C61-F8B187C570F8}"/>
              </a:ext>
            </a:extLst>
          </p:cNvPr>
          <p:cNvSpPr txBox="1"/>
          <p:nvPr/>
        </p:nvSpPr>
        <p:spPr>
          <a:xfrm>
            <a:off x="684729" y="1949140"/>
            <a:ext cx="7481075" cy="1498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Productos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AI native para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automatizar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operaciones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3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3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salud</a:t>
            </a:r>
            <a:endParaRPr lang="en-US" sz="3800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i="1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pic>
        <p:nvPicPr>
          <p:cNvPr id="5" name="Google Shape;271;p94">
            <a:extLst>
              <a:ext uri="{FF2B5EF4-FFF2-40B4-BE49-F238E27FC236}">
                <a16:creationId xmlns:a16="http://schemas.microsoft.com/office/drawing/2014/main" id="{A3714A1D-D80D-1E4D-3BD0-77F018E1DB79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684729" y="449971"/>
            <a:ext cx="1622536" cy="80338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8591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Google Shape;154;p49"/>
          <p:cNvPicPr preferRelativeResize="0"/>
          <p:nvPr/>
        </p:nvPicPr>
        <p:blipFill rotWithShape="1">
          <a:blip r:embed="rId4">
            <a:alphaModFix/>
          </a:blip>
          <a:srcRect t="1643" b="1653"/>
          <a:stretch/>
        </p:blipFill>
        <p:spPr>
          <a:xfrm>
            <a:off x="127179" y="2133019"/>
            <a:ext cx="2666400" cy="134631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5" name="Google Shape;155;p49"/>
          <p:cNvPicPr preferRelativeResize="0"/>
          <p:nvPr/>
        </p:nvPicPr>
        <p:blipFill rotWithShape="1">
          <a:blip r:embed="rId5">
            <a:alphaModFix/>
          </a:blip>
          <a:srcRect t="39" b="39"/>
          <a:stretch/>
        </p:blipFill>
        <p:spPr>
          <a:xfrm>
            <a:off x="158150" y="3625550"/>
            <a:ext cx="3068824" cy="15140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49"/>
          <p:cNvPicPr preferRelativeResize="0"/>
          <p:nvPr/>
        </p:nvPicPr>
        <p:blipFill rotWithShape="1">
          <a:blip r:embed="rId6">
            <a:alphaModFix/>
          </a:blip>
          <a:srcRect t="1105" b="1105"/>
          <a:stretch/>
        </p:blipFill>
        <p:spPr>
          <a:xfrm>
            <a:off x="2069523" y="658125"/>
            <a:ext cx="4309794" cy="16331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7" name="Google Shape;157;p49"/>
          <p:cNvPicPr preferRelativeResize="0"/>
          <p:nvPr/>
        </p:nvPicPr>
        <p:blipFill rotWithShape="1">
          <a:blip r:embed="rId7">
            <a:alphaModFix/>
          </a:blip>
          <a:srcRect t="6202" b="6193"/>
          <a:stretch/>
        </p:blipFill>
        <p:spPr>
          <a:xfrm>
            <a:off x="-151276" y="182800"/>
            <a:ext cx="4215126" cy="15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p49"/>
          <p:cNvPicPr preferRelativeResize="0"/>
          <p:nvPr/>
        </p:nvPicPr>
        <p:blipFill rotWithShape="1">
          <a:blip r:embed="rId8">
            <a:alphaModFix/>
          </a:blip>
          <a:srcRect l="1839" r="1839"/>
          <a:stretch/>
        </p:blipFill>
        <p:spPr>
          <a:xfrm>
            <a:off x="2765187" y="3348927"/>
            <a:ext cx="3132357" cy="1784624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p49"/>
          <p:cNvSpPr txBox="1"/>
          <p:nvPr/>
        </p:nvSpPr>
        <p:spPr>
          <a:xfrm>
            <a:off x="1016750" y="182800"/>
            <a:ext cx="7312200" cy="630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AR" sz="29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SemiBold"/>
                <a:ea typeface="Prompt SemiBold"/>
                <a:cs typeface="Prompt SemiBold"/>
                <a:sym typeface="Prompt SemiBold"/>
              </a:rPr>
              <a:t>Agendamiento quirúrgico</a:t>
            </a:r>
            <a:endParaRPr kumimoji="0" sz="29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  <p:pic>
        <p:nvPicPr>
          <p:cNvPr id="160" name="Google Shape;160;p49"/>
          <p:cNvPicPr preferRelativeResize="0"/>
          <p:nvPr/>
        </p:nvPicPr>
        <p:blipFill rotWithShape="1">
          <a:blip r:embed="rId9">
            <a:alphaModFix/>
          </a:blip>
          <a:srcRect l="1793" r="1802"/>
          <a:stretch/>
        </p:blipFill>
        <p:spPr>
          <a:xfrm>
            <a:off x="544096" y="2571773"/>
            <a:ext cx="4945329" cy="2256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4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116720" y="2774124"/>
            <a:ext cx="7694960" cy="23085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2" name="Google Shape;162;p49"/>
          <p:cNvPicPr preferRelativeResize="0"/>
          <p:nvPr/>
        </p:nvPicPr>
        <p:blipFill rotWithShape="1">
          <a:blip r:embed="rId11">
            <a:alphaModFix/>
          </a:blip>
          <a:srcRect t="357" b="357"/>
          <a:stretch/>
        </p:blipFill>
        <p:spPr>
          <a:xfrm>
            <a:off x="3351851" y="182801"/>
            <a:ext cx="5647450" cy="2513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49"/>
          <p:cNvPicPr preferRelativeResize="0"/>
          <p:nvPr/>
        </p:nvPicPr>
        <p:blipFill>
          <a:blip r:embed="rId12">
            <a:alphaModFix/>
          </a:blip>
          <a:stretch>
            <a:fillRect/>
          </a:stretch>
        </p:blipFill>
        <p:spPr>
          <a:xfrm>
            <a:off x="4116720" y="1130794"/>
            <a:ext cx="4945326" cy="16331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Google Shape;16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01575" y="1176250"/>
            <a:ext cx="7341000" cy="29649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</p:pic>
      <p:sp>
        <p:nvSpPr>
          <p:cNvPr id="169" name="Google Shape;169;p50"/>
          <p:cNvSpPr txBox="1"/>
          <p:nvPr/>
        </p:nvSpPr>
        <p:spPr>
          <a:xfrm>
            <a:off x="1831800" y="240350"/>
            <a:ext cx="5480400" cy="76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s-419" sz="3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SemiBold"/>
                <a:ea typeface="Prompt SemiBold"/>
                <a:cs typeface="Prompt SemiBold"/>
                <a:sym typeface="Prompt SemiBold"/>
              </a:rPr>
              <a:t>10 </a:t>
            </a:r>
            <a:r>
              <a:rPr kumimoji="0" lang="es-419" sz="3800" b="0" i="0" u="none" strike="noStrike" kern="0" cap="none" spc="0" normalizeH="0" baseline="0" noProof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Prompt SemiBold"/>
                <a:ea typeface="Prompt SemiBold"/>
                <a:cs typeface="Prompt SemiBold"/>
                <a:sym typeface="Prompt SemiBold"/>
              </a:rPr>
              <a:t>ci</a:t>
            </a:r>
            <a:r>
              <a:rPr lang="es-419" sz="3800">
                <a:solidFill>
                  <a:srgbClr val="FFFFFF"/>
                </a:solidFill>
                <a:latin typeface="Prompt SemiBold"/>
                <a:ea typeface="Prompt SemiBold"/>
                <a:cs typeface="Prompt SemiBold"/>
                <a:sym typeface="Prompt SemiBold"/>
              </a:rPr>
              <a:t>rugías después…</a:t>
            </a:r>
            <a:endParaRPr kumimoji="0" sz="3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Prompt SemiBold"/>
              <a:ea typeface="Prompt SemiBold"/>
              <a:cs typeface="Prompt SemiBold"/>
              <a:sym typeface="Prompt SemiBold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87651546-DC3A-72EF-9F91-29E9FB9850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" t="13510" r="-932" b="12456"/>
          <a:stretch>
            <a:fillRect/>
          </a:stretch>
        </p:blipFill>
        <p:spPr bwMode="auto">
          <a:xfrm>
            <a:off x="1286541" y="76368"/>
            <a:ext cx="9191850" cy="5102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B0B2E845-B25C-F943-08F3-DA8AC197E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874044">
            <a:off x="416930" y="723012"/>
            <a:ext cx="1739224" cy="31445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85374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001E"/>
        </a:solidFill>
        <a:effectLst/>
      </p:bgPr>
    </p:bg>
    <p:spTree>
      <p:nvGrpSpPr>
        <p:cNvPr id="1" name="Shape 401">
          <a:extLst>
            <a:ext uri="{FF2B5EF4-FFF2-40B4-BE49-F238E27FC236}">
              <a16:creationId xmlns:a16="http://schemas.microsoft.com/office/drawing/2014/main" id="{3B7AACA2-520B-93C7-BD4B-F257479025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oogle Shape;271;p94">
            <a:extLst>
              <a:ext uri="{FF2B5EF4-FFF2-40B4-BE49-F238E27FC236}">
                <a16:creationId xmlns:a16="http://schemas.microsoft.com/office/drawing/2014/main" id="{3E587C64-FBEF-A55A-8BF1-7178F39BD266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 t="59" b="49"/>
          <a:stretch/>
        </p:blipFill>
        <p:spPr>
          <a:xfrm>
            <a:off x="8280461" y="4634670"/>
            <a:ext cx="678901" cy="336150"/>
          </a:xfrm>
          <a:prstGeom prst="rect">
            <a:avLst/>
          </a:prstGeom>
          <a:noFill/>
          <a:ln>
            <a:noFill/>
          </a:ln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70801391-640A-EB95-9983-07C7306FA134}"/>
              </a:ext>
            </a:extLst>
          </p:cNvPr>
          <p:cNvSpPr txBox="1"/>
          <p:nvPr/>
        </p:nvSpPr>
        <p:spPr>
          <a:xfrm>
            <a:off x="669851" y="584790"/>
            <a:ext cx="373202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100K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C6AFB62-1E3A-0FC2-E249-B6034216AE42}"/>
              </a:ext>
            </a:extLst>
          </p:cNvPr>
          <p:cNvSpPr txBox="1"/>
          <p:nvPr/>
        </p:nvSpPr>
        <p:spPr>
          <a:xfrm>
            <a:off x="6103088" y="584790"/>
            <a:ext cx="1775637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171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318D4F3-6D7B-E449-71A6-211395AA7142}"/>
              </a:ext>
            </a:extLst>
          </p:cNvPr>
          <p:cNvSpPr txBox="1"/>
          <p:nvPr/>
        </p:nvSpPr>
        <p:spPr>
          <a:xfrm>
            <a:off x="5816009" y="2800782"/>
            <a:ext cx="257839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 130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7A386A0-5FE5-9EE8-8D43-9F9A8E6631BF}"/>
              </a:ext>
            </a:extLst>
          </p:cNvPr>
          <p:cNvSpPr txBox="1"/>
          <p:nvPr/>
        </p:nvSpPr>
        <p:spPr>
          <a:xfrm>
            <a:off x="669851" y="1692786"/>
            <a:ext cx="3408806" cy="458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Cirugías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agendadas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en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2025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3ED2D74-A530-ABF9-DBEB-2DC596A9DB1C}"/>
              </a:ext>
            </a:extLst>
          </p:cNvPr>
          <p:cNvSpPr txBox="1"/>
          <p:nvPr/>
        </p:nvSpPr>
        <p:spPr>
          <a:xfrm>
            <a:off x="5656519" y="3878439"/>
            <a:ext cx="2668773" cy="458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Releases a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producción</a:t>
            </a:r>
            <a:endParaRPr lang="en-US" sz="1800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3235276-0107-45A9-60D6-976B5644F130}"/>
              </a:ext>
            </a:extLst>
          </p:cNvPr>
          <p:cNvSpPr txBox="1"/>
          <p:nvPr/>
        </p:nvSpPr>
        <p:spPr>
          <a:xfrm>
            <a:off x="669851" y="2800782"/>
            <a:ext cx="26581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s-ES_tradnl" sz="6600" b="1" dirty="0">
                <a:solidFill>
                  <a:schemeClr val="bg1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&gt;1300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F7D6532-110A-AB1A-FFCD-87E51397D20E}"/>
              </a:ext>
            </a:extLst>
          </p:cNvPr>
          <p:cNvSpPr txBox="1"/>
          <p:nvPr/>
        </p:nvSpPr>
        <p:spPr>
          <a:xfrm>
            <a:off x="669851" y="3878439"/>
            <a:ext cx="3408806" cy="458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Usuarios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Activos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por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Mes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CEA1C9C-0C25-3044-02F7-28BB3B843CBA}"/>
              </a:ext>
            </a:extLst>
          </p:cNvPr>
          <p:cNvSpPr txBox="1"/>
          <p:nvPr/>
        </p:nvSpPr>
        <p:spPr>
          <a:xfrm>
            <a:off x="5816009" y="1692786"/>
            <a:ext cx="2184641" cy="458529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Quirófanos</a:t>
            </a:r>
            <a:r>
              <a:rPr lang="en-US" sz="1800" kern="1200" dirty="0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en-US" sz="1800" kern="1200" dirty="0" err="1">
                <a:solidFill>
                  <a:srgbClr val="FFFFFF"/>
                </a:solidFill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activos</a:t>
            </a:r>
            <a:endParaRPr lang="en-US" sz="1800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451118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46000">
              <a:srgbClr val="2C0318"/>
            </a:gs>
            <a:gs pos="0">
              <a:srgbClr val="36001B"/>
            </a:gs>
            <a:gs pos="100000">
              <a:srgbClr val="0D0D0D"/>
            </a:gs>
          </a:gsLst>
          <a:path path="circle">
            <a:fillToRect r="100000" b="100000"/>
          </a:path>
        </a:gra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8A83C7-5833-6297-5033-BC7A62E291E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DBE97BE-6B0D-27B8-AF0A-A881B032DFD0}"/>
              </a:ext>
            </a:extLst>
          </p:cNvPr>
          <p:cNvSpPr txBox="1"/>
          <p:nvPr/>
        </p:nvSpPr>
        <p:spPr>
          <a:xfrm>
            <a:off x="684729" y="1434342"/>
            <a:ext cx="8459271" cy="334414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2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Google Shape;279;p95">
            <a:extLst>
              <a:ext uri="{FF2B5EF4-FFF2-40B4-BE49-F238E27FC236}">
                <a16:creationId xmlns:a16="http://schemas.microsoft.com/office/drawing/2014/main" id="{51847772-8D96-40DE-0548-91514808FFB1}"/>
              </a:ext>
            </a:extLst>
          </p:cNvPr>
          <p:cNvSpPr txBox="1"/>
          <p:nvPr/>
        </p:nvSpPr>
        <p:spPr>
          <a:xfrm>
            <a:off x="2119193" y="2737097"/>
            <a:ext cx="5801748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s-419" sz="3600" b="1" dirty="0">
                <a:solidFill>
                  <a:srgbClr val="DA3F7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Principio LLM Native</a:t>
            </a:r>
            <a:endParaRPr sz="3600" dirty="0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52024B1-4B92-A68F-6218-AC5CF5489E20}"/>
              </a:ext>
            </a:extLst>
          </p:cNvPr>
          <p:cNvSpPr txBox="1"/>
          <p:nvPr/>
        </p:nvSpPr>
        <p:spPr>
          <a:xfrm>
            <a:off x="598738" y="3463808"/>
            <a:ext cx="7946523" cy="149825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800" kern="1200" dirty="0">
              <a:solidFill>
                <a:srgbClr val="FFFFFF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5AF552A-43EF-578A-544F-54A08D3AB8AE}"/>
              </a:ext>
            </a:extLst>
          </p:cNvPr>
          <p:cNvSpPr txBox="1"/>
          <p:nvPr/>
        </p:nvSpPr>
        <p:spPr>
          <a:xfrm>
            <a:off x="830317" y="3659521"/>
            <a:ext cx="6752897" cy="7675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 fontAlgn="base">
              <a:lnSpc>
                <a:spcPts val="1800"/>
              </a:lnSpc>
              <a:buNone/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1- Nadie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debería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hacer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a mano lo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que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se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puede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hacer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con AI</a:t>
            </a:r>
            <a:r>
              <a:rPr lang="en-US" sz="1400" b="0" i="0" dirty="0">
                <a:solidFill>
                  <a:srgbClr val="263238"/>
                </a:solidFill>
                <a:effectLst/>
                <a:latin typeface="Helvetica Neue" panose="02000503000000020004" pitchFamily="2" charset="0"/>
              </a:rPr>
              <a:t>​</a:t>
            </a:r>
            <a:endParaRPr lang="en-US" b="0" i="0" dirty="0">
              <a:solidFill>
                <a:srgbClr val="263238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1800"/>
              </a:lnSpc>
              <a:buNone/>
            </a:pPr>
            <a:r>
              <a:rPr lang="en-US" sz="1400" b="0" i="0" dirty="0">
                <a:solidFill>
                  <a:srgbClr val="263238"/>
                </a:solidFill>
                <a:effectLst/>
                <a:latin typeface="Helvetica Neue" panose="02000503000000020004" pitchFamily="2" charset="0"/>
              </a:rPr>
              <a:t>​</a:t>
            </a:r>
            <a:endParaRPr lang="en-US" b="0" i="0" dirty="0">
              <a:solidFill>
                <a:srgbClr val="263238"/>
              </a:solidFill>
              <a:effectLst/>
              <a:latin typeface="Segoe UI" panose="020B0502040204020203" pitchFamily="34" charset="0"/>
            </a:endParaRPr>
          </a:p>
          <a:p>
            <a:pPr algn="ctr" rtl="0" fontAlgn="base">
              <a:lnSpc>
                <a:spcPts val="1800"/>
              </a:lnSpc>
              <a:buNone/>
            </a:pP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2- Cada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unidad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de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trabajo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debería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hacer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mas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fácil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la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unidad</a:t>
            </a:r>
            <a:r>
              <a:rPr lang="en-US" sz="1400" b="0" i="0" u="none" strike="noStrike" dirty="0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 </a:t>
            </a:r>
            <a:r>
              <a:rPr lang="en-US" sz="1400" b="0" i="0" u="none" strike="noStrike" dirty="0" err="1">
                <a:solidFill>
                  <a:srgbClr val="FFFFFF"/>
                </a:solidFill>
                <a:effectLst/>
                <a:latin typeface="Helvetica Neue" panose="02000503000000020004" pitchFamily="2" charset="0"/>
              </a:rPr>
              <a:t>siguiente</a:t>
            </a:r>
            <a:endParaRPr lang="en-US" b="0" i="0" dirty="0">
              <a:solidFill>
                <a:srgbClr val="263238"/>
              </a:solidFill>
              <a:effectLst/>
              <a:latin typeface="Segoe UI" panose="020B0502040204020203" pitchFamily="34" charset="0"/>
            </a:endParaRPr>
          </a:p>
        </p:txBody>
      </p:sp>
      <p:pic>
        <p:nvPicPr>
          <p:cNvPr id="8" name="Picture 7" descr="A mathematical equation with numbers and symbols&#10;&#10;AI-generated content may be incorrect.">
            <a:extLst>
              <a:ext uri="{FF2B5EF4-FFF2-40B4-BE49-F238E27FC236}">
                <a16:creationId xmlns:a16="http://schemas.microsoft.com/office/drawing/2014/main" id="{56AA4668-25E4-C403-CC0F-D2498C458D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8386" y="1399592"/>
            <a:ext cx="2547225" cy="971864"/>
          </a:xfrm>
          <a:prstGeom prst="rect">
            <a:avLst/>
          </a:prstGeom>
          <a:noFill/>
          <a:effectLst>
            <a:softEdge rad="0"/>
          </a:effectLst>
        </p:spPr>
      </p:pic>
    </p:spTree>
    <p:extLst>
      <p:ext uri="{BB962C8B-B14F-4D97-AF65-F5344CB8AC3E}">
        <p14:creationId xmlns:p14="http://schemas.microsoft.com/office/powerpoint/2010/main" val="3164831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7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theme/theme1.xml><?xml version="1.0" encoding="utf-8"?>
<a:theme xmlns:a="http://schemas.openxmlformats.org/drawingml/2006/main" name="Wúru">
  <a:themeElements>
    <a:clrScheme name="Simple Light">
      <a:dk1>
        <a:srgbClr val="263238"/>
      </a:dk1>
      <a:lt1>
        <a:srgbClr val="FFFFFF"/>
      </a:lt1>
      <a:dk2>
        <a:srgbClr val="ABB4B7"/>
      </a:dk2>
      <a:lt2>
        <a:srgbClr val="F8F5FF"/>
      </a:lt2>
      <a:accent1>
        <a:srgbClr val="FCC33C"/>
      </a:accent1>
      <a:accent2>
        <a:srgbClr val="CF414B"/>
      </a:accent2>
      <a:accent3>
        <a:srgbClr val="F3F3F3"/>
      </a:accent3>
      <a:accent4>
        <a:srgbClr val="8B6EAF"/>
      </a:accent4>
      <a:accent5>
        <a:srgbClr val="549DB6"/>
      </a:accent5>
      <a:accent6>
        <a:srgbClr val="666666"/>
      </a:accent6>
      <a:hlink>
        <a:srgbClr val="3A9FCD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c2cd5d69-060a-42b2-b9a7-a58d3ec83361">
      <Terms xmlns="http://schemas.microsoft.com/office/infopath/2007/PartnerControls"/>
    </lcf76f155ced4ddcb4097134ff3c332f>
    <TaxCatchAll xmlns="c9c34df9-5259-4bfc-9925-33aa447c5ae3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344CE47D41B23B468FF7578C9DDD9E4B" ma:contentTypeVersion="13" ma:contentTypeDescription="Crear nuevo documento." ma:contentTypeScope="" ma:versionID="60ceb5fe79c158ad8a2175ad8a986c6a">
  <xsd:schema xmlns:xsd="http://www.w3.org/2001/XMLSchema" xmlns:xs="http://www.w3.org/2001/XMLSchema" xmlns:p="http://schemas.microsoft.com/office/2006/metadata/properties" xmlns:ns2="c2cd5d69-060a-42b2-b9a7-a58d3ec83361" xmlns:ns3="c9c34df9-5259-4bfc-9925-33aa447c5ae3" targetNamespace="http://schemas.microsoft.com/office/2006/metadata/properties" ma:root="true" ma:fieldsID="f687dfc4632623f38a7908f937209503" ns2:_="" ns3:_="">
    <xsd:import namespace="c2cd5d69-060a-42b2-b9a7-a58d3ec83361"/>
    <xsd:import namespace="c9c34df9-5259-4bfc-9925-33aa447c5ae3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SearchProperties" minOccurs="0"/>
                <xsd:element ref="ns2:MediaServiceObjectDetectorVersions" minOccurs="0"/>
                <xsd:element ref="ns2:lcf76f155ced4ddcb4097134ff3c332f" minOccurs="0"/>
                <xsd:element ref="ns3:TaxCatchAll" minOccurs="0"/>
                <xsd:element ref="ns2:MediaServiceDateTaken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Location" minOccurs="0"/>
                <xsd:element ref="ns2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2cd5d69-060a-42b2-b9a7-a58d3ec83361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lcf76f155ced4ddcb4097134ff3c332f" ma:index="13" nillable="true" ma:taxonomy="true" ma:internalName="lcf76f155ced4ddcb4097134ff3c332f" ma:taxonomyFieldName="MediaServiceImageTags" ma:displayName="Etiquetas de imagen" ma:readOnly="false" ma:fieldId="{5cf76f15-5ced-4ddc-b409-7134ff3c332f}" ma:taxonomyMulti="true" ma:sspId="0270d4ed-e938-482f-8c77-a721d5ced1f1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DateTaken" ma:index="15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OCR" ma:index="16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7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8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Location" ma:index="19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20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9c34df9-5259-4bfc-9925-33aa447c5ae3" elementFormDefault="qualified">
    <xsd:import namespace="http://schemas.microsoft.com/office/2006/documentManagement/types"/>
    <xsd:import namespace="http://schemas.microsoft.com/office/infopath/2007/PartnerControls"/>
    <xsd:element name="TaxCatchAll" ma:index="14" nillable="true" ma:displayName="Taxonomy Catch All Column" ma:hidden="true" ma:list="{88b9c239-2cb2-4d49-9028-622b1d088ee6}" ma:internalName="TaxCatchAll" ma:showField="CatchAllData" ma:web="c9c34df9-5259-4bfc-9925-33aa447c5ae3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ni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CC0ADA54-24B6-4783-A7F8-DF2431C6284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74C14FA-B293-4D98-8066-50A192BE7BDD}">
  <ds:schemaRefs>
    <ds:schemaRef ds:uri="c2cd5d69-060a-42b2-b9a7-a58d3ec83361"/>
    <ds:schemaRef ds:uri="c9c34df9-5259-4bfc-9925-33aa447c5ae3"/>
    <ds:schemaRef ds:uri="http://schemas.microsoft.com/office/2006/metadata/properties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C2176743-46EA-4C3D-B6AE-A2811CB8975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c2cd5d69-060a-42b2-b9a7-a58d3ec83361"/>
    <ds:schemaRef ds:uri="c9c34df9-5259-4bfc-9925-33aa447c5ae3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30781</TotalTime>
  <Words>1124</Words>
  <Application>Microsoft Macintosh PowerPoint</Application>
  <PresentationFormat>On-screen Show (16:9)</PresentationFormat>
  <Paragraphs>146</Paragraphs>
  <Slides>24</Slides>
  <Notes>22</Notes>
  <HiddenSlides>0</HiddenSlides>
  <MMClips>5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24</vt:i4>
      </vt:variant>
    </vt:vector>
  </HeadingPairs>
  <TitlesOfParts>
    <vt:vector size="35" baseType="lpstr">
      <vt:lpstr>Helvetica Neue</vt:lpstr>
      <vt:lpstr>Segoe UI</vt:lpstr>
      <vt:lpstr>Montserrat Medium</vt:lpstr>
      <vt:lpstr>Archivo Medium</vt:lpstr>
      <vt:lpstr>Montserrat</vt:lpstr>
      <vt:lpstr>Archivo</vt:lpstr>
      <vt:lpstr>Archivo SemiBold</vt:lpstr>
      <vt:lpstr>Arial</vt:lpstr>
      <vt:lpstr>Prompt SemiBold</vt:lpstr>
      <vt:lpstr>Wúru</vt:lpstr>
      <vt:lpstr>1_Simple Light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Luciano Muratore</dc:creator>
  <cp:lastModifiedBy>Luciano Tourn</cp:lastModifiedBy>
  <cp:revision>103</cp:revision>
  <dcterms:modified xsi:type="dcterms:W3CDTF">2025-12-23T16:08:37Z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0x010100344CE47D41B23B468FF7578C9DDD9E4B</vt:lpwstr>
  </property>
</Properties>
</file>